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46" r:id="rId1"/>
  </p:sldMasterIdLst>
  <p:notesMasterIdLst>
    <p:notesMasterId r:id="rId29"/>
  </p:notesMasterIdLst>
  <p:handoutMasterIdLst>
    <p:handoutMasterId r:id="rId30"/>
  </p:handoutMasterIdLst>
  <p:sldIdLst>
    <p:sldId id="257" r:id="rId2"/>
    <p:sldId id="286" r:id="rId3"/>
    <p:sldId id="259" r:id="rId4"/>
    <p:sldId id="291" r:id="rId5"/>
    <p:sldId id="292" r:id="rId6"/>
    <p:sldId id="293" r:id="rId7"/>
    <p:sldId id="262" r:id="rId8"/>
    <p:sldId id="263" r:id="rId9"/>
    <p:sldId id="264" r:id="rId10"/>
    <p:sldId id="265" r:id="rId11"/>
    <p:sldId id="268" r:id="rId12"/>
    <p:sldId id="289" r:id="rId13"/>
    <p:sldId id="290" r:id="rId14"/>
    <p:sldId id="269" r:id="rId15"/>
    <p:sldId id="288" r:id="rId16"/>
    <p:sldId id="272" r:id="rId17"/>
    <p:sldId id="274" r:id="rId18"/>
    <p:sldId id="275" r:id="rId19"/>
    <p:sldId id="276" r:id="rId20"/>
    <p:sldId id="270" r:id="rId21"/>
    <p:sldId id="278" r:id="rId22"/>
    <p:sldId id="280" r:id="rId23"/>
    <p:sldId id="281" r:id="rId24"/>
    <p:sldId id="284" r:id="rId25"/>
    <p:sldId id="285" r:id="rId26"/>
    <p:sldId id="294" r:id="rId27"/>
    <p:sldId id="287" r:id="rId28"/>
  </p:sldIdLst>
  <p:sldSz cx="12192000" cy="6858000"/>
  <p:notesSz cx="6858000" cy="9144000"/>
  <p:defaultTextStyle>
    <a:defPPr rtl="0"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ragosMariana" initials="D" lastIdx="1" clrIdx="0">
    <p:extLst>
      <p:ext uri="{19B8F6BF-5375-455C-9EA6-DF929625EA0E}">
        <p15:presenceInfo xmlns:p15="http://schemas.microsoft.com/office/powerpoint/2012/main" userId="S::mariana.dragos@dgaspcsm.onmicrosoft.com::606ef4be-eea8-4370-bb9d-bcc8d535053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A8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 mediu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Stil luminos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72" autoAdjust="0"/>
    <p:restoredTop sz="91539" autoAdjust="0"/>
  </p:normalViewPr>
  <p:slideViewPr>
    <p:cSldViewPr snapToGrid="0">
      <p:cViewPr varScale="1">
        <p:scale>
          <a:sx n="103" d="100"/>
          <a:sy n="103" d="100"/>
        </p:scale>
        <p:origin x="114" y="132"/>
      </p:cViewPr>
      <p:guideLst/>
    </p:cSldViewPr>
  </p:slideViewPr>
  <p:outlineViewPr>
    <p:cViewPr>
      <p:scale>
        <a:sx n="33" d="100"/>
        <a:sy n="33" d="100"/>
      </p:scale>
      <p:origin x="0" y="-100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1B44FE-D8A8-4C89-BC9B-FC0005AAE7FC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o-RO"/>
        </a:p>
      </dgm:t>
    </dgm:pt>
    <dgm:pt modelId="{A0751293-970A-4012-B581-FFFDB91E4D73}">
      <dgm:prSet phldrT="[Text]"/>
      <dgm:spPr/>
      <dgm:t>
        <a:bodyPr/>
        <a:lstStyle/>
        <a:p>
          <a:r>
            <a:rPr lang="ro-RO" b="1" dirty="0"/>
            <a:t>DOMENIUL PROTECȚIA COPILULUI ȘI FAMILIEI</a:t>
          </a:r>
          <a:endParaRPr lang="ro-RO" dirty="0"/>
        </a:p>
      </dgm:t>
    </dgm:pt>
    <dgm:pt modelId="{6EE598F5-D863-4D0A-9B92-7BCD8CEA7C4D}" type="parTrans" cxnId="{935F5FFA-B317-4F95-8FA6-5788F95C163E}">
      <dgm:prSet/>
      <dgm:spPr/>
      <dgm:t>
        <a:bodyPr/>
        <a:lstStyle/>
        <a:p>
          <a:endParaRPr lang="ro-RO"/>
        </a:p>
      </dgm:t>
    </dgm:pt>
    <dgm:pt modelId="{304C440D-AB6D-4FBF-8E0B-AD46B3DF29C3}" type="sibTrans" cxnId="{935F5FFA-B317-4F95-8FA6-5788F95C163E}">
      <dgm:prSet/>
      <dgm:spPr/>
      <dgm:t>
        <a:bodyPr/>
        <a:lstStyle/>
        <a:p>
          <a:endParaRPr lang="ro-RO"/>
        </a:p>
      </dgm:t>
    </dgm:pt>
    <dgm:pt modelId="{BA4C5AFB-5A80-4733-834C-A2C59B3A9A43}">
      <dgm:prSet phldrT="[Text]" custT="1"/>
      <dgm:spPr/>
      <dgm:t>
        <a:bodyPr/>
        <a:lstStyle/>
        <a:p>
          <a:pPr>
            <a:buFont typeface="Times New Roman" panose="02020603050405020304" pitchFamily="18" charset="0"/>
            <a:buChar char="-"/>
          </a:pPr>
          <a:r>
            <a:rPr lang="ro-RO" sz="1000" b="1" dirty="0"/>
            <a:t>Servicii sociale – cod  8891CZ-C III- Centre de zi de recuperare pentru copii cu dizabilități</a:t>
          </a:r>
          <a:endParaRPr lang="ro-RO" sz="1000" dirty="0"/>
        </a:p>
      </dgm:t>
    </dgm:pt>
    <dgm:pt modelId="{D614EFE0-6FAE-4AAD-897D-ED720B245111}" type="parTrans" cxnId="{B9662C5C-C275-460C-9E31-055C9395883C}">
      <dgm:prSet/>
      <dgm:spPr/>
      <dgm:t>
        <a:bodyPr/>
        <a:lstStyle/>
        <a:p>
          <a:endParaRPr lang="ro-RO"/>
        </a:p>
      </dgm:t>
    </dgm:pt>
    <dgm:pt modelId="{80B8B6A6-76F3-4B20-B848-4C351A326AAD}" type="sibTrans" cxnId="{B9662C5C-C275-460C-9E31-055C9395883C}">
      <dgm:prSet/>
      <dgm:spPr/>
      <dgm:t>
        <a:bodyPr/>
        <a:lstStyle/>
        <a:p>
          <a:endParaRPr lang="ro-RO"/>
        </a:p>
      </dgm:t>
    </dgm:pt>
    <dgm:pt modelId="{37867AEA-4EF0-45CE-9FF7-C27F6C78F6C0}">
      <dgm:prSet phldrT="[Text]"/>
      <dgm:spPr/>
      <dgm:t>
        <a:bodyPr/>
        <a:lstStyle/>
        <a:p>
          <a:r>
            <a:rPr lang="ro-RO" b="1" dirty="0"/>
            <a:t>DOMENIUL PROTECȚIA COPILULUI ȘI FAMILIEI</a:t>
          </a:r>
          <a:endParaRPr lang="ro-RO" dirty="0"/>
        </a:p>
      </dgm:t>
    </dgm:pt>
    <dgm:pt modelId="{D7C977F4-0775-4466-B776-712B6EBD34E3}" type="parTrans" cxnId="{2A585187-F214-4501-AF32-A849A979A089}">
      <dgm:prSet/>
      <dgm:spPr/>
      <dgm:t>
        <a:bodyPr/>
        <a:lstStyle/>
        <a:p>
          <a:endParaRPr lang="ro-RO"/>
        </a:p>
      </dgm:t>
    </dgm:pt>
    <dgm:pt modelId="{2B67125B-DF74-44C1-9A06-AC4DD4DD2AA0}" type="sibTrans" cxnId="{2A585187-F214-4501-AF32-A849A979A089}">
      <dgm:prSet/>
      <dgm:spPr/>
      <dgm:t>
        <a:bodyPr/>
        <a:lstStyle/>
        <a:p>
          <a:endParaRPr lang="ro-RO"/>
        </a:p>
      </dgm:t>
    </dgm:pt>
    <dgm:pt modelId="{1E8ABCB6-4EB2-403C-8D68-3CA49D1BB1DD}">
      <dgm:prSet phldrT="[Text]"/>
      <dgm:spPr/>
      <dgm:t>
        <a:bodyPr/>
        <a:lstStyle/>
        <a:p>
          <a:r>
            <a:rPr lang="ro-RO" b="1" dirty="0"/>
            <a:t>DOMENIUL PROTECȚIA COPILULUI ȘI FAMILIEI</a:t>
          </a:r>
          <a:endParaRPr lang="ro-RO" dirty="0"/>
        </a:p>
      </dgm:t>
    </dgm:pt>
    <dgm:pt modelId="{FCD8A190-3483-496F-BBC3-E9A07A3A4DEF}" type="parTrans" cxnId="{34E8B131-55A7-4345-AD1F-29494552A3AB}">
      <dgm:prSet/>
      <dgm:spPr/>
      <dgm:t>
        <a:bodyPr/>
        <a:lstStyle/>
        <a:p>
          <a:endParaRPr lang="ro-RO"/>
        </a:p>
      </dgm:t>
    </dgm:pt>
    <dgm:pt modelId="{9585633E-A9E2-4EF1-850D-5563CC4461AC}" type="sibTrans" cxnId="{34E8B131-55A7-4345-AD1F-29494552A3AB}">
      <dgm:prSet/>
      <dgm:spPr/>
      <dgm:t>
        <a:bodyPr/>
        <a:lstStyle/>
        <a:p>
          <a:endParaRPr lang="ro-RO"/>
        </a:p>
      </dgm:t>
    </dgm:pt>
    <dgm:pt modelId="{69BEEFA2-156D-42A8-8D35-D3CE5C72120D}">
      <dgm:prSet/>
      <dgm:spPr/>
      <dgm:t>
        <a:bodyPr/>
        <a:lstStyle/>
        <a:p>
          <a:r>
            <a:rPr lang="ro-RO" b="1" dirty="0"/>
            <a:t>DGASPC Satu Mare deține un singur serviciu de acest tip în Municipiul Satu Mare cu o capacitate de 30 locuri, </a:t>
          </a:r>
          <a:endParaRPr lang="ro-RO" dirty="0"/>
        </a:p>
      </dgm:t>
    </dgm:pt>
    <dgm:pt modelId="{DD3556F2-9691-4E15-B4C3-914A5F7DA52C}" type="parTrans" cxnId="{D36D7629-F473-4D52-88CB-62A797E3668E}">
      <dgm:prSet/>
      <dgm:spPr/>
      <dgm:t>
        <a:bodyPr/>
        <a:lstStyle/>
        <a:p>
          <a:endParaRPr lang="ro-RO"/>
        </a:p>
      </dgm:t>
    </dgm:pt>
    <dgm:pt modelId="{A270ED45-B4B4-42CC-BB40-8AFD141E4CCD}" type="sibTrans" cxnId="{D36D7629-F473-4D52-88CB-62A797E3668E}">
      <dgm:prSet/>
      <dgm:spPr/>
      <dgm:t>
        <a:bodyPr/>
        <a:lstStyle/>
        <a:p>
          <a:endParaRPr lang="ro-RO"/>
        </a:p>
      </dgm:t>
    </dgm:pt>
    <dgm:pt modelId="{1B63BC86-0632-44AA-9341-39394BFBF270}">
      <dgm:prSet/>
      <dgm:spPr/>
      <dgm:t>
        <a:bodyPr/>
        <a:lstStyle/>
        <a:p>
          <a:r>
            <a:rPr lang="ro-RO" dirty="0"/>
            <a:t>în planul de abilitare/reabilitare conform art. 68 alin.1  ″Furnizarea serviciilor și intervențiilor pentru copilul cu dizabilități și/sau </a:t>
          </a:r>
          <a:r>
            <a:rPr lang="ro-RO" i="1" dirty="0"/>
            <a:t>CES</a:t>
          </a:r>
          <a:r>
            <a:rPr lang="ro-RO" dirty="0"/>
            <a:t>, familie, reprezentant legal si alte persoane importante pentru copil se realizează în mod integrat și este monitorizată astfel </a:t>
          </a:r>
          <a:r>
            <a:rPr lang="ro-RO" dirty="0" err="1"/>
            <a:t>încat</a:t>
          </a:r>
          <a:r>
            <a:rPr lang="ro-RO" dirty="0"/>
            <a:t> să beneficieze in mod real de acestea și adecvat dezvoltării sale”.</a:t>
          </a:r>
        </a:p>
      </dgm:t>
    </dgm:pt>
    <dgm:pt modelId="{FF349CED-A824-4A93-BB56-0A9C4D5CD0C5}" type="parTrans" cxnId="{39DDB747-E475-4314-9779-4AE9EFA1AFEF}">
      <dgm:prSet/>
      <dgm:spPr/>
      <dgm:t>
        <a:bodyPr/>
        <a:lstStyle/>
        <a:p>
          <a:endParaRPr lang="ro-RO"/>
        </a:p>
      </dgm:t>
    </dgm:pt>
    <dgm:pt modelId="{9D5B16E3-35D4-48C9-B50D-30D9E0551171}" type="sibTrans" cxnId="{39DDB747-E475-4314-9779-4AE9EFA1AFEF}">
      <dgm:prSet/>
      <dgm:spPr/>
      <dgm:t>
        <a:bodyPr/>
        <a:lstStyle/>
        <a:p>
          <a:endParaRPr lang="ro-RO"/>
        </a:p>
      </dgm:t>
    </dgm:pt>
    <dgm:pt modelId="{08DD0A6E-F106-422F-BBB2-6AED3836C9AA}">
      <dgm:prSet custT="1"/>
      <dgm:spPr/>
      <dgm:t>
        <a:bodyPr/>
        <a:lstStyle/>
        <a:p>
          <a:pPr algn="just"/>
          <a:r>
            <a:rPr lang="ro-RO" sz="800" b="1" dirty="0"/>
            <a:t>se impune continuarea parteneriatului pentru </a:t>
          </a:r>
          <a:r>
            <a:rPr lang="ro-RO" sz="800" b="1" dirty="0" err="1"/>
            <a:t>cofinantarea</a:t>
          </a:r>
          <a:r>
            <a:rPr lang="ro-RO" sz="800" b="1" dirty="0"/>
            <a:t> serviciilor sociale de tip CTF cu furnizori </a:t>
          </a:r>
          <a:r>
            <a:rPr lang="ro-RO" sz="800" b="1" dirty="0" err="1"/>
            <a:t>privati</a:t>
          </a:r>
          <a:r>
            <a:rPr lang="ro-RO" sz="800" b="1" dirty="0"/>
            <a:t> </a:t>
          </a:r>
          <a:r>
            <a:rPr lang="ro-RO" sz="800" b="1" dirty="0" err="1"/>
            <a:t>acreditati</a:t>
          </a:r>
          <a:r>
            <a:rPr lang="ro-RO" sz="800" b="1" dirty="0"/>
            <a:t>/</a:t>
          </a:r>
          <a:r>
            <a:rPr lang="ro-RO" sz="800" b="1" dirty="0" err="1"/>
            <a:t>licentiati</a:t>
          </a:r>
          <a:r>
            <a:rPr lang="ro-RO" sz="800" b="1" dirty="0"/>
            <a:t> in </a:t>
          </a:r>
          <a:r>
            <a:rPr lang="ro-RO" sz="800" b="1" dirty="0" err="1"/>
            <a:t>conditiile</a:t>
          </a:r>
          <a:r>
            <a:rPr lang="ro-RO" sz="800" b="1" dirty="0"/>
            <a:t> legii precum si a programelor de prevenire a abandonului in </a:t>
          </a:r>
          <a:r>
            <a:rPr lang="ro-RO" sz="800" b="1" dirty="0" err="1"/>
            <a:t>randul</a:t>
          </a:r>
          <a:r>
            <a:rPr lang="ro-RO" sz="800" b="1" dirty="0"/>
            <a:t> grupurilor vulnerabile.</a:t>
          </a:r>
          <a:endParaRPr lang="ro-RO" sz="800" dirty="0"/>
        </a:p>
      </dgm:t>
    </dgm:pt>
    <dgm:pt modelId="{0AAADDDF-8A72-4905-85D5-2DDF9AFB951C}" type="parTrans" cxnId="{75F7C657-8B70-4EAD-AB50-920FA02C062F}">
      <dgm:prSet/>
      <dgm:spPr/>
      <dgm:t>
        <a:bodyPr/>
        <a:lstStyle/>
        <a:p>
          <a:endParaRPr lang="ro-RO"/>
        </a:p>
      </dgm:t>
    </dgm:pt>
    <dgm:pt modelId="{494D518A-3CB4-4F29-8FD6-B819A6304109}" type="sibTrans" cxnId="{75F7C657-8B70-4EAD-AB50-920FA02C062F}">
      <dgm:prSet/>
      <dgm:spPr/>
      <dgm:t>
        <a:bodyPr/>
        <a:lstStyle/>
        <a:p>
          <a:endParaRPr lang="ro-RO"/>
        </a:p>
      </dgm:t>
    </dgm:pt>
    <dgm:pt modelId="{BE8FB110-14A5-4678-A1D9-9F4555BB2E87}">
      <dgm:prSet custT="1"/>
      <dgm:spPr/>
      <dgm:t>
        <a:bodyPr/>
        <a:lstStyle/>
        <a:p>
          <a:r>
            <a:rPr lang="ro-RO" sz="1000" dirty="0"/>
            <a:t>Centre rezidențiale pentru copii în sistemul de protecție specială – cod serviciu social: </a:t>
          </a:r>
          <a:r>
            <a:rPr lang="ro-RO" sz="1000" b="1" dirty="0"/>
            <a:t>8790CR-C-I</a:t>
          </a:r>
          <a:r>
            <a:rPr lang="ro-RO" sz="500" dirty="0"/>
            <a:t>. </a:t>
          </a:r>
        </a:p>
      </dgm:t>
    </dgm:pt>
    <dgm:pt modelId="{CF5C060D-B2E3-4620-A4D8-599031A6236A}" type="parTrans" cxnId="{532D9291-CC0F-47ED-8CC8-3C024A01B06E}">
      <dgm:prSet/>
      <dgm:spPr/>
      <dgm:t>
        <a:bodyPr/>
        <a:lstStyle/>
        <a:p>
          <a:endParaRPr lang="ro-RO"/>
        </a:p>
      </dgm:t>
    </dgm:pt>
    <dgm:pt modelId="{D33567CF-6B21-4B5A-810F-6430F43E366B}" type="sibTrans" cxnId="{532D9291-CC0F-47ED-8CC8-3C024A01B06E}">
      <dgm:prSet/>
      <dgm:spPr/>
      <dgm:t>
        <a:bodyPr/>
        <a:lstStyle/>
        <a:p>
          <a:endParaRPr lang="ro-RO"/>
        </a:p>
      </dgm:t>
    </dgm:pt>
    <dgm:pt modelId="{5C3451C1-E18F-4F2F-814E-37AB24BC7C8E}">
      <dgm:prSet custT="1"/>
      <dgm:spPr/>
      <dgm:t>
        <a:bodyPr/>
        <a:lstStyle/>
        <a:p>
          <a:r>
            <a:rPr lang="ro-RO" sz="800" b="1" dirty="0"/>
            <a:t>8891-CZ-C-II - </a:t>
          </a:r>
          <a:r>
            <a:rPr lang="ro-RO" sz="800" dirty="0"/>
            <a:t>centre de zi pentru copii aflați în situație de risc de separare de părinți.</a:t>
          </a:r>
        </a:p>
      </dgm:t>
    </dgm:pt>
    <dgm:pt modelId="{6B1E3FCD-D5C3-4B1C-A27D-FB04CBA2656C}" type="parTrans" cxnId="{3908FD85-D880-49B4-AB08-7EA7B5EF3D6F}">
      <dgm:prSet/>
      <dgm:spPr/>
      <dgm:t>
        <a:bodyPr/>
        <a:lstStyle/>
        <a:p>
          <a:endParaRPr lang="ro-RO"/>
        </a:p>
      </dgm:t>
    </dgm:pt>
    <dgm:pt modelId="{DD341A8A-0CEC-4C34-8A91-7BED25CC3295}" type="sibTrans" cxnId="{3908FD85-D880-49B4-AB08-7EA7B5EF3D6F}">
      <dgm:prSet/>
      <dgm:spPr/>
      <dgm:t>
        <a:bodyPr/>
        <a:lstStyle/>
        <a:p>
          <a:endParaRPr lang="ro-RO"/>
        </a:p>
      </dgm:t>
    </dgm:pt>
    <dgm:pt modelId="{EDC0063A-36AB-419C-AB86-6BCC9033788E}">
      <dgm:prSet custT="1"/>
      <dgm:spPr/>
      <dgm:t>
        <a:bodyPr/>
        <a:lstStyle/>
        <a:p>
          <a:r>
            <a:rPr lang="ro-RO" sz="500" dirty="0"/>
            <a:t>– </a:t>
          </a:r>
          <a:r>
            <a:rPr lang="ro-RO" sz="800" dirty="0"/>
            <a:t>cod serviciu social: </a:t>
          </a:r>
          <a:r>
            <a:rPr lang="ro-RO" sz="800" b="1" dirty="0"/>
            <a:t>8891CZ-C-III - </a:t>
          </a:r>
          <a:r>
            <a:rPr lang="ro-RO" sz="800" dirty="0"/>
            <a:t>centre de zi de recuperare pentru copii cu dizabilități</a:t>
          </a:r>
        </a:p>
      </dgm:t>
    </dgm:pt>
    <dgm:pt modelId="{4D242BA6-3FBE-43FA-AA1F-D99086B3E43A}" type="parTrans" cxnId="{23E6284D-59C7-4CE1-A4F3-C7D048B42CBE}">
      <dgm:prSet/>
      <dgm:spPr/>
      <dgm:t>
        <a:bodyPr/>
        <a:lstStyle/>
        <a:p>
          <a:endParaRPr lang="ro-RO"/>
        </a:p>
      </dgm:t>
    </dgm:pt>
    <dgm:pt modelId="{41D0104B-8F16-45DD-946B-E9B1CDD94E6A}" type="sibTrans" cxnId="{23E6284D-59C7-4CE1-A4F3-C7D048B42CBE}">
      <dgm:prSet/>
      <dgm:spPr/>
      <dgm:t>
        <a:bodyPr/>
        <a:lstStyle/>
        <a:p>
          <a:endParaRPr lang="ro-RO"/>
        </a:p>
      </dgm:t>
    </dgm:pt>
    <dgm:pt modelId="{07D59FA7-9052-45EE-9A2F-0C10518DE6B3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ro-RO" sz="800" b="1" dirty="0"/>
            <a:t>8899-CZ-F-I - </a:t>
          </a:r>
          <a:r>
            <a:rPr lang="ro-RO" sz="800" dirty="0"/>
            <a:t>centre de zi pentru consiliere și sprijin pentru părinți și copii</a:t>
          </a:r>
          <a:r>
            <a:rPr lang="ro-RO" sz="500" dirty="0"/>
            <a:t>.</a:t>
          </a:r>
        </a:p>
      </dgm:t>
    </dgm:pt>
    <dgm:pt modelId="{F1D234D5-3858-4E13-BE61-95C849457367}" type="parTrans" cxnId="{530548CB-EF35-4F69-B358-CFFDBD966029}">
      <dgm:prSet/>
      <dgm:spPr/>
      <dgm:t>
        <a:bodyPr/>
        <a:lstStyle/>
        <a:p>
          <a:endParaRPr lang="ro-RO"/>
        </a:p>
      </dgm:t>
    </dgm:pt>
    <dgm:pt modelId="{86B211C3-57DD-4188-A6BA-90CC3C863EFA}" type="sibTrans" cxnId="{530548CB-EF35-4F69-B358-CFFDBD966029}">
      <dgm:prSet/>
      <dgm:spPr/>
      <dgm:t>
        <a:bodyPr/>
        <a:lstStyle/>
        <a:p>
          <a:endParaRPr lang="ro-RO"/>
        </a:p>
      </dgm:t>
    </dgm:pt>
    <dgm:pt modelId="{C785E15D-1DE4-4E31-9EC0-B5B709985C65}" type="pres">
      <dgm:prSet presAssocID="{901B44FE-D8A8-4C89-BC9B-FC0005AAE7FC}" presName="theList" presStyleCnt="0">
        <dgm:presLayoutVars>
          <dgm:dir/>
          <dgm:animLvl val="lvl"/>
          <dgm:resizeHandles val="exact"/>
        </dgm:presLayoutVars>
      </dgm:prSet>
      <dgm:spPr/>
    </dgm:pt>
    <dgm:pt modelId="{D592D033-4F13-47A8-BC54-A485C7A29ACD}" type="pres">
      <dgm:prSet presAssocID="{A0751293-970A-4012-B581-FFFDB91E4D73}" presName="compNode" presStyleCnt="0"/>
      <dgm:spPr/>
    </dgm:pt>
    <dgm:pt modelId="{48BB8C61-C88E-4117-BDDA-90FE5A1A9C4E}" type="pres">
      <dgm:prSet presAssocID="{A0751293-970A-4012-B581-FFFDB91E4D73}" presName="aNode" presStyleLbl="bgShp" presStyleIdx="0" presStyleCnt="3"/>
      <dgm:spPr/>
    </dgm:pt>
    <dgm:pt modelId="{4AF0ED90-E7EF-4D14-903C-2A0D26D8276D}" type="pres">
      <dgm:prSet presAssocID="{A0751293-970A-4012-B581-FFFDB91E4D73}" presName="textNode" presStyleLbl="bgShp" presStyleIdx="0" presStyleCnt="3"/>
      <dgm:spPr/>
    </dgm:pt>
    <dgm:pt modelId="{D901532B-4283-4260-AB4F-58BA0D4B8904}" type="pres">
      <dgm:prSet presAssocID="{A0751293-970A-4012-B581-FFFDB91E4D73}" presName="compChildNode" presStyleCnt="0"/>
      <dgm:spPr/>
    </dgm:pt>
    <dgm:pt modelId="{7036974C-74A0-47C1-B4EE-208C04611A98}" type="pres">
      <dgm:prSet presAssocID="{A0751293-970A-4012-B581-FFFDB91E4D73}" presName="theInnerList" presStyleCnt="0"/>
      <dgm:spPr/>
    </dgm:pt>
    <dgm:pt modelId="{FEF5E035-2E9B-4A89-8764-2F9DFE90CA57}" type="pres">
      <dgm:prSet presAssocID="{BA4C5AFB-5A80-4733-834C-A2C59B3A9A43}" presName="childNode" presStyleLbl="node1" presStyleIdx="0" presStyleCnt="8">
        <dgm:presLayoutVars>
          <dgm:bulletEnabled val="1"/>
        </dgm:presLayoutVars>
      </dgm:prSet>
      <dgm:spPr/>
    </dgm:pt>
    <dgm:pt modelId="{BF8A90EF-761E-43D2-A7A7-EF525320E017}" type="pres">
      <dgm:prSet presAssocID="{BA4C5AFB-5A80-4733-834C-A2C59B3A9A43}" presName="aSpace2" presStyleCnt="0"/>
      <dgm:spPr/>
    </dgm:pt>
    <dgm:pt modelId="{7B5F4B56-A25F-43BD-8FAC-FA0668E08383}" type="pres">
      <dgm:prSet presAssocID="{1B63BC86-0632-44AA-9341-39394BFBF270}" presName="childNode" presStyleLbl="node1" presStyleIdx="1" presStyleCnt="8">
        <dgm:presLayoutVars>
          <dgm:bulletEnabled val="1"/>
        </dgm:presLayoutVars>
      </dgm:prSet>
      <dgm:spPr/>
    </dgm:pt>
    <dgm:pt modelId="{EFE10586-E3C3-41F5-9670-1E0DF923A355}" type="pres">
      <dgm:prSet presAssocID="{1B63BC86-0632-44AA-9341-39394BFBF270}" presName="aSpace2" presStyleCnt="0"/>
      <dgm:spPr/>
    </dgm:pt>
    <dgm:pt modelId="{3DA480F8-F29E-4E13-ADAE-AFA5D7A4D641}" type="pres">
      <dgm:prSet presAssocID="{69BEEFA2-156D-42A8-8D35-D3CE5C72120D}" presName="childNode" presStyleLbl="node1" presStyleIdx="2" presStyleCnt="8">
        <dgm:presLayoutVars>
          <dgm:bulletEnabled val="1"/>
        </dgm:presLayoutVars>
      </dgm:prSet>
      <dgm:spPr/>
    </dgm:pt>
    <dgm:pt modelId="{B55C2454-0C94-47F8-999D-4E723E3537AB}" type="pres">
      <dgm:prSet presAssocID="{A0751293-970A-4012-B581-FFFDB91E4D73}" presName="aSpace" presStyleCnt="0"/>
      <dgm:spPr/>
    </dgm:pt>
    <dgm:pt modelId="{FE8E7C53-C80F-4DBC-AFDF-89724F3E8EA4}" type="pres">
      <dgm:prSet presAssocID="{37867AEA-4EF0-45CE-9FF7-C27F6C78F6C0}" presName="compNode" presStyleCnt="0"/>
      <dgm:spPr/>
    </dgm:pt>
    <dgm:pt modelId="{F7A06F07-7366-4C32-AB33-4A73A32B5862}" type="pres">
      <dgm:prSet presAssocID="{37867AEA-4EF0-45CE-9FF7-C27F6C78F6C0}" presName="aNode" presStyleLbl="bgShp" presStyleIdx="1" presStyleCnt="3"/>
      <dgm:spPr/>
    </dgm:pt>
    <dgm:pt modelId="{889BAF08-5FBF-4ED6-AE5D-CEB22AE2E52A}" type="pres">
      <dgm:prSet presAssocID="{37867AEA-4EF0-45CE-9FF7-C27F6C78F6C0}" presName="textNode" presStyleLbl="bgShp" presStyleIdx="1" presStyleCnt="3"/>
      <dgm:spPr/>
    </dgm:pt>
    <dgm:pt modelId="{A9E0B3E9-45E9-415A-A5DB-F2D32818558A}" type="pres">
      <dgm:prSet presAssocID="{37867AEA-4EF0-45CE-9FF7-C27F6C78F6C0}" presName="compChildNode" presStyleCnt="0"/>
      <dgm:spPr/>
    </dgm:pt>
    <dgm:pt modelId="{0FD35C66-8D45-4C58-8042-465B3E96B780}" type="pres">
      <dgm:prSet presAssocID="{37867AEA-4EF0-45CE-9FF7-C27F6C78F6C0}" presName="theInnerList" presStyleCnt="0"/>
      <dgm:spPr/>
    </dgm:pt>
    <dgm:pt modelId="{8DFF22B1-DC7D-4AAA-B997-A0FAA1537935}" type="pres">
      <dgm:prSet presAssocID="{BE8FB110-14A5-4678-A1D9-9F4555BB2E87}" presName="childNode" presStyleLbl="node1" presStyleIdx="3" presStyleCnt="8">
        <dgm:presLayoutVars>
          <dgm:bulletEnabled val="1"/>
        </dgm:presLayoutVars>
      </dgm:prSet>
      <dgm:spPr/>
    </dgm:pt>
    <dgm:pt modelId="{DB289671-E934-4C1C-9726-7B46A2533379}" type="pres">
      <dgm:prSet presAssocID="{BE8FB110-14A5-4678-A1D9-9F4555BB2E87}" presName="aSpace2" presStyleCnt="0"/>
      <dgm:spPr/>
    </dgm:pt>
    <dgm:pt modelId="{BB07206E-C860-462C-92EE-A1D0A020D5F0}" type="pres">
      <dgm:prSet presAssocID="{08DD0A6E-F106-422F-BBB2-6AED3836C9AA}" presName="childNode" presStyleLbl="node1" presStyleIdx="4" presStyleCnt="8" custLinFactNeighborX="-2437" custLinFactNeighborY="2994">
        <dgm:presLayoutVars>
          <dgm:bulletEnabled val="1"/>
        </dgm:presLayoutVars>
      </dgm:prSet>
      <dgm:spPr/>
    </dgm:pt>
    <dgm:pt modelId="{B47057F1-2B82-401B-95CF-5227BFE137AF}" type="pres">
      <dgm:prSet presAssocID="{37867AEA-4EF0-45CE-9FF7-C27F6C78F6C0}" presName="aSpace" presStyleCnt="0"/>
      <dgm:spPr/>
    </dgm:pt>
    <dgm:pt modelId="{DE685C49-4355-4642-AE31-DFD9C6E20F9D}" type="pres">
      <dgm:prSet presAssocID="{1E8ABCB6-4EB2-403C-8D68-3CA49D1BB1DD}" presName="compNode" presStyleCnt="0"/>
      <dgm:spPr/>
    </dgm:pt>
    <dgm:pt modelId="{7D12F4E0-D18D-49BF-A43E-EC26A7FFB4C7}" type="pres">
      <dgm:prSet presAssocID="{1E8ABCB6-4EB2-403C-8D68-3CA49D1BB1DD}" presName="aNode" presStyleLbl="bgShp" presStyleIdx="2" presStyleCnt="3"/>
      <dgm:spPr/>
    </dgm:pt>
    <dgm:pt modelId="{26AB4FC7-F663-4C70-B578-F951C42835F9}" type="pres">
      <dgm:prSet presAssocID="{1E8ABCB6-4EB2-403C-8D68-3CA49D1BB1DD}" presName="textNode" presStyleLbl="bgShp" presStyleIdx="2" presStyleCnt="3"/>
      <dgm:spPr/>
    </dgm:pt>
    <dgm:pt modelId="{DD774362-95EF-4BE4-B4CE-D67F35B702EC}" type="pres">
      <dgm:prSet presAssocID="{1E8ABCB6-4EB2-403C-8D68-3CA49D1BB1DD}" presName="compChildNode" presStyleCnt="0"/>
      <dgm:spPr/>
    </dgm:pt>
    <dgm:pt modelId="{4BE95407-6F7E-4176-A533-5F07493AEAC4}" type="pres">
      <dgm:prSet presAssocID="{1E8ABCB6-4EB2-403C-8D68-3CA49D1BB1DD}" presName="theInnerList" presStyleCnt="0"/>
      <dgm:spPr/>
    </dgm:pt>
    <dgm:pt modelId="{70C4F995-EC2D-4C1C-8C90-1AAC6CBB0A0A}" type="pres">
      <dgm:prSet presAssocID="{EDC0063A-36AB-419C-AB86-6BCC9033788E}" presName="childNode" presStyleLbl="node1" presStyleIdx="5" presStyleCnt="8">
        <dgm:presLayoutVars>
          <dgm:bulletEnabled val="1"/>
        </dgm:presLayoutVars>
      </dgm:prSet>
      <dgm:spPr/>
    </dgm:pt>
    <dgm:pt modelId="{F25D04FF-9222-4BE2-A133-8EB91276E4E8}" type="pres">
      <dgm:prSet presAssocID="{EDC0063A-36AB-419C-AB86-6BCC9033788E}" presName="aSpace2" presStyleCnt="0"/>
      <dgm:spPr/>
    </dgm:pt>
    <dgm:pt modelId="{B155F275-7315-4F58-BABC-DF29C65D14F6}" type="pres">
      <dgm:prSet presAssocID="{5C3451C1-E18F-4F2F-814E-37AB24BC7C8E}" presName="childNode" presStyleLbl="node1" presStyleIdx="6" presStyleCnt="8">
        <dgm:presLayoutVars>
          <dgm:bulletEnabled val="1"/>
        </dgm:presLayoutVars>
      </dgm:prSet>
      <dgm:spPr/>
    </dgm:pt>
    <dgm:pt modelId="{D3F0BB1D-437E-4565-AD20-609A9E106721}" type="pres">
      <dgm:prSet presAssocID="{5C3451C1-E18F-4F2F-814E-37AB24BC7C8E}" presName="aSpace2" presStyleCnt="0"/>
      <dgm:spPr/>
    </dgm:pt>
    <dgm:pt modelId="{CECD0794-1761-4C08-A585-835253E2856D}" type="pres">
      <dgm:prSet presAssocID="{07D59FA7-9052-45EE-9A2F-0C10518DE6B3}" presName="childNode" presStyleLbl="node1" presStyleIdx="7" presStyleCnt="8">
        <dgm:presLayoutVars>
          <dgm:bulletEnabled val="1"/>
        </dgm:presLayoutVars>
      </dgm:prSet>
      <dgm:spPr/>
    </dgm:pt>
  </dgm:ptLst>
  <dgm:cxnLst>
    <dgm:cxn modelId="{AC969401-D368-47E4-9E0E-5B53E09404A5}" type="presOf" srcId="{37867AEA-4EF0-45CE-9FF7-C27F6C78F6C0}" destId="{F7A06F07-7366-4C32-AB33-4A73A32B5862}" srcOrd="0" destOrd="0" presId="urn:microsoft.com/office/officeart/2005/8/layout/lProcess2"/>
    <dgm:cxn modelId="{8308750B-2B2A-4C4A-B118-3B415ADC5FF8}" type="presOf" srcId="{07D59FA7-9052-45EE-9A2F-0C10518DE6B3}" destId="{CECD0794-1761-4C08-A585-835253E2856D}" srcOrd="0" destOrd="0" presId="urn:microsoft.com/office/officeart/2005/8/layout/lProcess2"/>
    <dgm:cxn modelId="{D36D7629-F473-4D52-88CB-62A797E3668E}" srcId="{A0751293-970A-4012-B581-FFFDB91E4D73}" destId="{69BEEFA2-156D-42A8-8D35-D3CE5C72120D}" srcOrd="2" destOrd="0" parTransId="{DD3556F2-9691-4E15-B4C3-914A5F7DA52C}" sibTransId="{A270ED45-B4B4-42CC-BB40-8AFD141E4CCD}"/>
    <dgm:cxn modelId="{C9C39F2A-ADE4-4044-ABA8-F210989CE492}" type="presOf" srcId="{BA4C5AFB-5A80-4733-834C-A2C59B3A9A43}" destId="{FEF5E035-2E9B-4A89-8764-2F9DFE90CA57}" srcOrd="0" destOrd="0" presId="urn:microsoft.com/office/officeart/2005/8/layout/lProcess2"/>
    <dgm:cxn modelId="{4E4AD030-0440-48E2-8940-022050B40EC3}" type="presOf" srcId="{37867AEA-4EF0-45CE-9FF7-C27F6C78F6C0}" destId="{889BAF08-5FBF-4ED6-AE5D-CEB22AE2E52A}" srcOrd="1" destOrd="0" presId="urn:microsoft.com/office/officeart/2005/8/layout/lProcess2"/>
    <dgm:cxn modelId="{34E8B131-55A7-4345-AD1F-29494552A3AB}" srcId="{901B44FE-D8A8-4C89-BC9B-FC0005AAE7FC}" destId="{1E8ABCB6-4EB2-403C-8D68-3CA49D1BB1DD}" srcOrd="2" destOrd="0" parTransId="{FCD8A190-3483-496F-BBC3-E9A07A3A4DEF}" sibTransId="{9585633E-A9E2-4EF1-850D-5563CC4461AC}"/>
    <dgm:cxn modelId="{B9662C5C-C275-460C-9E31-055C9395883C}" srcId="{A0751293-970A-4012-B581-FFFDB91E4D73}" destId="{BA4C5AFB-5A80-4733-834C-A2C59B3A9A43}" srcOrd="0" destOrd="0" parTransId="{D614EFE0-6FAE-4AAD-897D-ED720B245111}" sibTransId="{80B8B6A6-76F3-4B20-B848-4C351A326AAD}"/>
    <dgm:cxn modelId="{39DDB747-E475-4314-9779-4AE9EFA1AFEF}" srcId="{A0751293-970A-4012-B581-FFFDB91E4D73}" destId="{1B63BC86-0632-44AA-9341-39394BFBF270}" srcOrd="1" destOrd="0" parTransId="{FF349CED-A824-4A93-BB56-0A9C4D5CD0C5}" sibTransId="{9D5B16E3-35D4-48C9-B50D-30D9E0551171}"/>
    <dgm:cxn modelId="{23E6284D-59C7-4CE1-A4F3-C7D048B42CBE}" srcId="{1E8ABCB6-4EB2-403C-8D68-3CA49D1BB1DD}" destId="{EDC0063A-36AB-419C-AB86-6BCC9033788E}" srcOrd="0" destOrd="0" parTransId="{4D242BA6-3FBE-43FA-AA1F-D99086B3E43A}" sibTransId="{41D0104B-8F16-45DD-946B-E9B1CDD94E6A}"/>
    <dgm:cxn modelId="{75F7C657-8B70-4EAD-AB50-920FA02C062F}" srcId="{37867AEA-4EF0-45CE-9FF7-C27F6C78F6C0}" destId="{08DD0A6E-F106-422F-BBB2-6AED3836C9AA}" srcOrd="1" destOrd="0" parTransId="{0AAADDDF-8A72-4905-85D5-2DDF9AFB951C}" sibTransId="{494D518A-3CB4-4F29-8FD6-B819A6304109}"/>
    <dgm:cxn modelId="{3908FD85-D880-49B4-AB08-7EA7B5EF3D6F}" srcId="{1E8ABCB6-4EB2-403C-8D68-3CA49D1BB1DD}" destId="{5C3451C1-E18F-4F2F-814E-37AB24BC7C8E}" srcOrd="1" destOrd="0" parTransId="{6B1E3FCD-D5C3-4B1C-A27D-FB04CBA2656C}" sibTransId="{DD341A8A-0CEC-4C34-8A91-7BED25CC3295}"/>
    <dgm:cxn modelId="{2A585187-F214-4501-AF32-A849A979A089}" srcId="{901B44FE-D8A8-4C89-BC9B-FC0005AAE7FC}" destId="{37867AEA-4EF0-45CE-9FF7-C27F6C78F6C0}" srcOrd="1" destOrd="0" parTransId="{D7C977F4-0775-4466-B776-712B6EBD34E3}" sibTransId="{2B67125B-DF74-44C1-9A06-AC4DD4DD2AA0}"/>
    <dgm:cxn modelId="{532D9291-CC0F-47ED-8CC8-3C024A01B06E}" srcId="{37867AEA-4EF0-45CE-9FF7-C27F6C78F6C0}" destId="{BE8FB110-14A5-4678-A1D9-9F4555BB2E87}" srcOrd="0" destOrd="0" parTransId="{CF5C060D-B2E3-4620-A4D8-599031A6236A}" sibTransId="{D33567CF-6B21-4B5A-810F-6430F43E366B}"/>
    <dgm:cxn modelId="{55BB24A7-F0F1-41EF-9D2E-3E2EB87F0A93}" type="presOf" srcId="{EDC0063A-36AB-419C-AB86-6BCC9033788E}" destId="{70C4F995-EC2D-4C1C-8C90-1AAC6CBB0A0A}" srcOrd="0" destOrd="0" presId="urn:microsoft.com/office/officeart/2005/8/layout/lProcess2"/>
    <dgm:cxn modelId="{DA09D1AC-7F9D-41FD-AD0A-5930A696974D}" type="presOf" srcId="{1E8ABCB6-4EB2-403C-8D68-3CA49D1BB1DD}" destId="{7D12F4E0-D18D-49BF-A43E-EC26A7FFB4C7}" srcOrd="0" destOrd="0" presId="urn:microsoft.com/office/officeart/2005/8/layout/lProcess2"/>
    <dgm:cxn modelId="{936F63AD-12C5-43ED-97AD-AA3895640907}" type="presOf" srcId="{BE8FB110-14A5-4678-A1D9-9F4555BB2E87}" destId="{8DFF22B1-DC7D-4AAA-B997-A0FAA1537935}" srcOrd="0" destOrd="0" presId="urn:microsoft.com/office/officeart/2005/8/layout/lProcess2"/>
    <dgm:cxn modelId="{A5660DB6-A74A-4091-B038-742DB6905908}" type="presOf" srcId="{1E8ABCB6-4EB2-403C-8D68-3CA49D1BB1DD}" destId="{26AB4FC7-F663-4C70-B578-F951C42835F9}" srcOrd="1" destOrd="0" presId="urn:microsoft.com/office/officeart/2005/8/layout/lProcess2"/>
    <dgm:cxn modelId="{E5885CBC-42A6-4E92-9042-E0FA3CDC13CB}" type="presOf" srcId="{69BEEFA2-156D-42A8-8D35-D3CE5C72120D}" destId="{3DA480F8-F29E-4E13-ADAE-AFA5D7A4D641}" srcOrd="0" destOrd="0" presId="urn:microsoft.com/office/officeart/2005/8/layout/lProcess2"/>
    <dgm:cxn modelId="{065C14C3-21D6-4F58-A2A3-DAB31056899E}" type="presOf" srcId="{08DD0A6E-F106-422F-BBB2-6AED3836C9AA}" destId="{BB07206E-C860-462C-92EE-A1D0A020D5F0}" srcOrd="0" destOrd="0" presId="urn:microsoft.com/office/officeart/2005/8/layout/lProcess2"/>
    <dgm:cxn modelId="{530548CB-EF35-4F69-B358-CFFDBD966029}" srcId="{1E8ABCB6-4EB2-403C-8D68-3CA49D1BB1DD}" destId="{07D59FA7-9052-45EE-9A2F-0C10518DE6B3}" srcOrd="2" destOrd="0" parTransId="{F1D234D5-3858-4E13-BE61-95C849457367}" sibTransId="{86B211C3-57DD-4188-A6BA-90CC3C863EFA}"/>
    <dgm:cxn modelId="{3D2C41DA-A386-45FC-87AD-320867C869AA}" type="presOf" srcId="{901B44FE-D8A8-4C89-BC9B-FC0005AAE7FC}" destId="{C785E15D-1DE4-4E31-9EC0-B5B709985C65}" srcOrd="0" destOrd="0" presId="urn:microsoft.com/office/officeart/2005/8/layout/lProcess2"/>
    <dgm:cxn modelId="{DA4821DB-B476-418C-A046-F5A09CB89A4D}" type="presOf" srcId="{5C3451C1-E18F-4F2F-814E-37AB24BC7C8E}" destId="{B155F275-7315-4F58-BABC-DF29C65D14F6}" srcOrd="0" destOrd="0" presId="urn:microsoft.com/office/officeart/2005/8/layout/lProcess2"/>
    <dgm:cxn modelId="{6973F9E6-D56F-44A8-BCF5-8BAFFB434211}" type="presOf" srcId="{A0751293-970A-4012-B581-FFFDB91E4D73}" destId="{4AF0ED90-E7EF-4D14-903C-2A0D26D8276D}" srcOrd="1" destOrd="0" presId="urn:microsoft.com/office/officeart/2005/8/layout/lProcess2"/>
    <dgm:cxn modelId="{71F1A7E8-D9FE-4E60-BC94-9C0CE965FCD8}" type="presOf" srcId="{1B63BC86-0632-44AA-9341-39394BFBF270}" destId="{7B5F4B56-A25F-43BD-8FAC-FA0668E08383}" srcOrd="0" destOrd="0" presId="urn:microsoft.com/office/officeart/2005/8/layout/lProcess2"/>
    <dgm:cxn modelId="{FD1725F2-E439-419C-9072-D4853DFB4CD3}" type="presOf" srcId="{A0751293-970A-4012-B581-FFFDB91E4D73}" destId="{48BB8C61-C88E-4117-BDDA-90FE5A1A9C4E}" srcOrd="0" destOrd="0" presId="urn:microsoft.com/office/officeart/2005/8/layout/lProcess2"/>
    <dgm:cxn modelId="{935F5FFA-B317-4F95-8FA6-5788F95C163E}" srcId="{901B44FE-D8A8-4C89-BC9B-FC0005AAE7FC}" destId="{A0751293-970A-4012-B581-FFFDB91E4D73}" srcOrd="0" destOrd="0" parTransId="{6EE598F5-D863-4D0A-9B92-7BCD8CEA7C4D}" sibTransId="{304C440D-AB6D-4FBF-8E0B-AD46B3DF29C3}"/>
    <dgm:cxn modelId="{E9602348-BFA8-46AB-AF62-291C53057E5D}" type="presParOf" srcId="{C785E15D-1DE4-4E31-9EC0-B5B709985C65}" destId="{D592D033-4F13-47A8-BC54-A485C7A29ACD}" srcOrd="0" destOrd="0" presId="urn:microsoft.com/office/officeart/2005/8/layout/lProcess2"/>
    <dgm:cxn modelId="{DFFA6492-DC29-4B34-8937-DE4F7EE5441F}" type="presParOf" srcId="{D592D033-4F13-47A8-BC54-A485C7A29ACD}" destId="{48BB8C61-C88E-4117-BDDA-90FE5A1A9C4E}" srcOrd="0" destOrd="0" presId="urn:microsoft.com/office/officeart/2005/8/layout/lProcess2"/>
    <dgm:cxn modelId="{0DF1D58B-DDB0-40E5-BA7C-02EB9BB757A8}" type="presParOf" srcId="{D592D033-4F13-47A8-BC54-A485C7A29ACD}" destId="{4AF0ED90-E7EF-4D14-903C-2A0D26D8276D}" srcOrd="1" destOrd="0" presId="urn:microsoft.com/office/officeart/2005/8/layout/lProcess2"/>
    <dgm:cxn modelId="{7BC1D048-AB9A-4A41-B46F-E8D9EF53DC26}" type="presParOf" srcId="{D592D033-4F13-47A8-BC54-A485C7A29ACD}" destId="{D901532B-4283-4260-AB4F-58BA0D4B8904}" srcOrd="2" destOrd="0" presId="urn:microsoft.com/office/officeart/2005/8/layout/lProcess2"/>
    <dgm:cxn modelId="{839250F7-B81D-4E49-B35B-4074C7F52748}" type="presParOf" srcId="{D901532B-4283-4260-AB4F-58BA0D4B8904}" destId="{7036974C-74A0-47C1-B4EE-208C04611A98}" srcOrd="0" destOrd="0" presId="urn:microsoft.com/office/officeart/2005/8/layout/lProcess2"/>
    <dgm:cxn modelId="{2129B884-33F3-406B-B2EF-2C076A5C69C6}" type="presParOf" srcId="{7036974C-74A0-47C1-B4EE-208C04611A98}" destId="{FEF5E035-2E9B-4A89-8764-2F9DFE90CA57}" srcOrd="0" destOrd="0" presId="urn:microsoft.com/office/officeart/2005/8/layout/lProcess2"/>
    <dgm:cxn modelId="{08FEA1FE-7579-49E1-91C9-9DA104DAFA51}" type="presParOf" srcId="{7036974C-74A0-47C1-B4EE-208C04611A98}" destId="{BF8A90EF-761E-43D2-A7A7-EF525320E017}" srcOrd="1" destOrd="0" presId="urn:microsoft.com/office/officeart/2005/8/layout/lProcess2"/>
    <dgm:cxn modelId="{AAC48768-1732-4B00-8863-458D8FEB97A1}" type="presParOf" srcId="{7036974C-74A0-47C1-B4EE-208C04611A98}" destId="{7B5F4B56-A25F-43BD-8FAC-FA0668E08383}" srcOrd="2" destOrd="0" presId="urn:microsoft.com/office/officeart/2005/8/layout/lProcess2"/>
    <dgm:cxn modelId="{CB1C921E-B621-419E-8443-8FA58B558FAD}" type="presParOf" srcId="{7036974C-74A0-47C1-B4EE-208C04611A98}" destId="{EFE10586-E3C3-41F5-9670-1E0DF923A355}" srcOrd="3" destOrd="0" presId="urn:microsoft.com/office/officeart/2005/8/layout/lProcess2"/>
    <dgm:cxn modelId="{80785329-DAA8-49B8-BFE7-6193EFD9E82F}" type="presParOf" srcId="{7036974C-74A0-47C1-B4EE-208C04611A98}" destId="{3DA480F8-F29E-4E13-ADAE-AFA5D7A4D641}" srcOrd="4" destOrd="0" presId="urn:microsoft.com/office/officeart/2005/8/layout/lProcess2"/>
    <dgm:cxn modelId="{197DFD19-33CA-483C-B14C-7776810EE7AF}" type="presParOf" srcId="{C785E15D-1DE4-4E31-9EC0-B5B709985C65}" destId="{B55C2454-0C94-47F8-999D-4E723E3537AB}" srcOrd="1" destOrd="0" presId="urn:microsoft.com/office/officeart/2005/8/layout/lProcess2"/>
    <dgm:cxn modelId="{BBF32D5B-FA0F-4C6A-A35D-D447A8FC1B63}" type="presParOf" srcId="{C785E15D-1DE4-4E31-9EC0-B5B709985C65}" destId="{FE8E7C53-C80F-4DBC-AFDF-89724F3E8EA4}" srcOrd="2" destOrd="0" presId="urn:microsoft.com/office/officeart/2005/8/layout/lProcess2"/>
    <dgm:cxn modelId="{04AB49F3-19E0-4846-9EBE-007181963ADD}" type="presParOf" srcId="{FE8E7C53-C80F-4DBC-AFDF-89724F3E8EA4}" destId="{F7A06F07-7366-4C32-AB33-4A73A32B5862}" srcOrd="0" destOrd="0" presId="urn:microsoft.com/office/officeart/2005/8/layout/lProcess2"/>
    <dgm:cxn modelId="{315FAF17-E93F-4276-B257-2A7D60E3C5EB}" type="presParOf" srcId="{FE8E7C53-C80F-4DBC-AFDF-89724F3E8EA4}" destId="{889BAF08-5FBF-4ED6-AE5D-CEB22AE2E52A}" srcOrd="1" destOrd="0" presId="urn:microsoft.com/office/officeart/2005/8/layout/lProcess2"/>
    <dgm:cxn modelId="{84839562-7B71-45A0-A098-090B274DFAAF}" type="presParOf" srcId="{FE8E7C53-C80F-4DBC-AFDF-89724F3E8EA4}" destId="{A9E0B3E9-45E9-415A-A5DB-F2D32818558A}" srcOrd="2" destOrd="0" presId="urn:microsoft.com/office/officeart/2005/8/layout/lProcess2"/>
    <dgm:cxn modelId="{4F59F678-B266-4782-B43A-9C2D793D42AF}" type="presParOf" srcId="{A9E0B3E9-45E9-415A-A5DB-F2D32818558A}" destId="{0FD35C66-8D45-4C58-8042-465B3E96B780}" srcOrd="0" destOrd="0" presId="urn:microsoft.com/office/officeart/2005/8/layout/lProcess2"/>
    <dgm:cxn modelId="{51D332FC-7AFE-45CD-ACFE-F75A9ED6C8D8}" type="presParOf" srcId="{0FD35C66-8D45-4C58-8042-465B3E96B780}" destId="{8DFF22B1-DC7D-4AAA-B997-A0FAA1537935}" srcOrd="0" destOrd="0" presId="urn:microsoft.com/office/officeart/2005/8/layout/lProcess2"/>
    <dgm:cxn modelId="{497B6680-076B-458A-BD03-345C20578C6E}" type="presParOf" srcId="{0FD35C66-8D45-4C58-8042-465B3E96B780}" destId="{DB289671-E934-4C1C-9726-7B46A2533379}" srcOrd="1" destOrd="0" presId="urn:microsoft.com/office/officeart/2005/8/layout/lProcess2"/>
    <dgm:cxn modelId="{04A013D4-BFBB-4954-8C36-5A0059B14DF9}" type="presParOf" srcId="{0FD35C66-8D45-4C58-8042-465B3E96B780}" destId="{BB07206E-C860-462C-92EE-A1D0A020D5F0}" srcOrd="2" destOrd="0" presId="urn:microsoft.com/office/officeart/2005/8/layout/lProcess2"/>
    <dgm:cxn modelId="{9A894A34-F74A-48E5-B512-9AAD702346BA}" type="presParOf" srcId="{C785E15D-1DE4-4E31-9EC0-B5B709985C65}" destId="{B47057F1-2B82-401B-95CF-5227BFE137AF}" srcOrd="3" destOrd="0" presId="urn:microsoft.com/office/officeart/2005/8/layout/lProcess2"/>
    <dgm:cxn modelId="{6CED691F-7967-47D6-80B2-8B8D579867DA}" type="presParOf" srcId="{C785E15D-1DE4-4E31-9EC0-B5B709985C65}" destId="{DE685C49-4355-4642-AE31-DFD9C6E20F9D}" srcOrd="4" destOrd="0" presId="urn:microsoft.com/office/officeart/2005/8/layout/lProcess2"/>
    <dgm:cxn modelId="{94B156F4-3D3C-458F-9741-2A6A1CA1DA3E}" type="presParOf" srcId="{DE685C49-4355-4642-AE31-DFD9C6E20F9D}" destId="{7D12F4E0-D18D-49BF-A43E-EC26A7FFB4C7}" srcOrd="0" destOrd="0" presId="urn:microsoft.com/office/officeart/2005/8/layout/lProcess2"/>
    <dgm:cxn modelId="{F7B407CB-9828-413C-BD7C-EBDD1D104E63}" type="presParOf" srcId="{DE685C49-4355-4642-AE31-DFD9C6E20F9D}" destId="{26AB4FC7-F663-4C70-B578-F951C42835F9}" srcOrd="1" destOrd="0" presId="urn:microsoft.com/office/officeart/2005/8/layout/lProcess2"/>
    <dgm:cxn modelId="{EF0D5B48-A27A-4C61-ABA0-CFD2542F6DB8}" type="presParOf" srcId="{DE685C49-4355-4642-AE31-DFD9C6E20F9D}" destId="{DD774362-95EF-4BE4-B4CE-D67F35B702EC}" srcOrd="2" destOrd="0" presId="urn:microsoft.com/office/officeart/2005/8/layout/lProcess2"/>
    <dgm:cxn modelId="{EBD7FB07-53BF-4FAB-92A3-DF39D103668C}" type="presParOf" srcId="{DD774362-95EF-4BE4-B4CE-D67F35B702EC}" destId="{4BE95407-6F7E-4176-A533-5F07493AEAC4}" srcOrd="0" destOrd="0" presId="urn:microsoft.com/office/officeart/2005/8/layout/lProcess2"/>
    <dgm:cxn modelId="{3035116A-F68B-4B41-B817-A695A8D51B01}" type="presParOf" srcId="{4BE95407-6F7E-4176-A533-5F07493AEAC4}" destId="{70C4F995-EC2D-4C1C-8C90-1AAC6CBB0A0A}" srcOrd="0" destOrd="0" presId="urn:microsoft.com/office/officeart/2005/8/layout/lProcess2"/>
    <dgm:cxn modelId="{5125DAE2-DABC-41B6-A746-8F1590218D27}" type="presParOf" srcId="{4BE95407-6F7E-4176-A533-5F07493AEAC4}" destId="{F25D04FF-9222-4BE2-A133-8EB91276E4E8}" srcOrd="1" destOrd="0" presId="urn:microsoft.com/office/officeart/2005/8/layout/lProcess2"/>
    <dgm:cxn modelId="{6EDB04B2-1F5C-4CF7-A2F4-74A6A03A81C1}" type="presParOf" srcId="{4BE95407-6F7E-4176-A533-5F07493AEAC4}" destId="{B155F275-7315-4F58-BABC-DF29C65D14F6}" srcOrd="2" destOrd="0" presId="urn:microsoft.com/office/officeart/2005/8/layout/lProcess2"/>
    <dgm:cxn modelId="{F9B61EFB-91AD-40FF-A187-DFEF62D862D6}" type="presParOf" srcId="{4BE95407-6F7E-4176-A533-5F07493AEAC4}" destId="{D3F0BB1D-437E-4565-AD20-609A9E106721}" srcOrd="3" destOrd="0" presId="urn:microsoft.com/office/officeart/2005/8/layout/lProcess2"/>
    <dgm:cxn modelId="{559ED54C-64A5-417D-A177-50C25ED0032A}" type="presParOf" srcId="{4BE95407-6F7E-4176-A533-5F07493AEAC4}" destId="{CECD0794-1761-4C08-A585-835253E2856D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0AD1471-350E-4471-A176-3E505624C9AF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o-RO"/>
        </a:p>
      </dgm:t>
    </dgm:pt>
    <dgm:pt modelId="{F9EC4371-70B3-4C3D-86AC-2BD68E5BC122}">
      <dgm:prSet phldrT="[Text]"/>
      <dgm:spPr/>
      <dgm:t>
        <a:bodyPr/>
        <a:lstStyle/>
        <a:p>
          <a:pPr>
            <a:buFont typeface="+mj-lt"/>
            <a:buAutoNum type="arabicPeriod"/>
          </a:pPr>
          <a:r>
            <a:rPr lang="ro-RO" b="1" dirty="0"/>
            <a:t>DOMENIUL PRIORITAR – ADULȚI CU DIZABILITĂȚI</a:t>
          </a:r>
          <a:endParaRPr lang="ro-RO" dirty="0"/>
        </a:p>
      </dgm:t>
    </dgm:pt>
    <dgm:pt modelId="{7C5A0B77-CF4B-4DFC-A61C-F0A3F1066984}" type="parTrans" cxnId="{C2424DD0-E2F6-4A56-A5F6-45F898D6015E}">
      <dgm:prSet/>
      <dgm:spPr/>
      <dgm:t>
        <a:bodyPr/>
        <a:lstStyle/>
        <a:p>
          <a:endParaRPr lang="ro-RO"/>
        </a:p>
      </dgm:t>
    </dgm:pt>
    <dgm:pt modelId="{C3313031-8B30-4237-9102-F28D053B3A28}" type="sibTrans" cxnId="{C2424DD0-E2F6-4A56-A5F6-45F898D6015E}">
      <dgm:prSet/>
      <dgm:spPr/>
      <dgm:t>
        <a:bodyPr/>
        <a:lstStyle/>
        <a:p>
          <a:endParaRPr lang="ro-RO"/>
        </a:p>
      </dgm:t>
    </dgm:pt>
    <dgm:pt modelId="{F204E612-BAB6-43E4-8667-3DAF5231C0B1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ro-RO" dirty="0"/>
            <a:t>Centre rezidențiale pentru persoane adulte cu dizabilități – cod serviciu social: </a:t>
          </a:r>
          <a:r>
            <a:rPr lang="ro-RO" b="1" dirty="0"/>
            <a:t>8790 CR-D-VII</a:t>
          </a:r>
          <a:r>
            <a:rPr lang="ro-RO" dirty="0"/>
            <a:t> (Locuințe protejate)</a:t>
          </a:r>
        </a:p>
      </dgm:t>
    </dgm:pt>
    <dgm:pt modelId="{242C8D93-04E1-4F99-AABF-8F93245DD385}" type="parTrans" cxnId="{B29015F5-F9CE-41E0-8AE9-F760095177A7}">
      <dgm:prSet/>
      <dgm:spPr/>
      <dgm:t>
        <a:bodyPr/>
        <a:lstStyle/>
        <a:p>
          <a:endParaRPr lang="ro-RO"/>
        </a:p>
      </dgm:t>
    </dgm:pt>
    <dgm:pt modelId="{75FD4B04-FDE3-423D-9604-A21D1E125433}" type="sibTrans" cxnId="{B29015F5-F9CE-41E0-8AE9-F760095177A7}">
      <dgm:prSet/>
      <dgm:spPr/>
      <dgm:t>
        <a:bodyPr/>
        <a:lstStyle/>
        <a:p>
          <a:endParaRPr lang="ro-RO"/>
        </a:p>
      </dgm:t>
    </dgm:pt>
    <dgm:pt modelId="{96CEFDBD-F044-40BA-BD9E-EDF6BCE1E859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ro-RO" dirty="0"/>
            <a:t>Centre de zi pentru persoane adulte cu dizabilități – cod serviciu social: </a:t>
          </a:r>
          <a:r>
            <a:rPr lang="ro-RO" b="1" dirty="0"/>
            <a:t>8899CZ-D-I -c</a:t>
          </a:r>
          <a:r>
            <a:rPr lang="ro-RO" dirty="0"/>
            <a:t>entre de zi</a:t>
          </a:r>
        </a:p>
      </dgm:t>
    </dgm:pt>
    <dgm:pt modelId="{6433AD15-3C51-4F69-AB38-5883932280B5}" type="parTrans" cxnId="{639748FC-0B0B-4F24-B71A-746801052DDE}">
      <dgm:prSet/>
      <dgm:spPr/>
      <dgm:t>
        <a:bodyPr/>
        <a:lstStyle/>
        <a:p>
          <a:endParaRPr lang="ro-RO"/>
        </a:p>
      </dgm:t>
    </dgm:pt>
    <dgm:pt modelId="{07CC870D-659D-45AC-A38E-CF6AD1159D14}" type="sibTrans" cxnId="{639748FC-0B0B-4F24-B71A-746801052DDE}">
      <dgm:prSet/>
      <dgm:spPr/>
      <dgm:t>
        <a:bodyPr/>
        <a:lstStyle/>
        <a:p>
          <a:endParaRPr lang="ro-RO"/>
        </a:p>
      </dgm:t>
    </dgm:pt>
    <dgm:pt modelId="{C6A597A1-E97A-4E86-B018-7F7FEC235623}">
      <dgm:prSet phldrT="[Text]"/>
      <dgm:spPr/>
      <dgm:t>
        <a:bodyPr/>
        <a:lstStyle/>
        <a:p>
          <a:pPr>
            <a:buFont typeface="+mj-lt"/>
            <a:buAutoNum type="arabicPeriod"/>
          </a:pPr>
          <a:r>
            <a:rPr lang="ro-RO" b="1" dirty="0"/>
            <a:t>DOMENIUL PRIORITAR – ADULȚI CU DIZABILITĂȚI</a:t>
          </a:r>
          <a:endParaRPr lang="ro-RO" dirty="0"/>
        </a:p>
      </dgm:t>
    </dgm:pt>
    <dgm:pt modelId="{27B83326-1F3B-4D48-9810-C4593EF5EE5C}" type="parTrans" cxnId="{E7E6FB78-B3FD-47AA-97F6-C9C1157843FF}">
      <dgm:prSet/>
      <dgm:spPr/>
      <dgm:t>
        <a:bodyPr/>
        <a:lstStyle/>
        <a:p>
          <a:endParaRPr lang="ro-RO"/>
        </a:p>
      </dgm:t>
    </dgm:pt>
    <dgm:pt modelId="{8D236C7D-AA17-4206-849B-AEBEC3E49A06}" type="sibTrans" cxnId="{E7E6FB78-B3FD-47AA-97F6-C9C1157843FF}">
      <dgm:prSet/>
      <dgm:spPr/>
      <dgm:t>
        <a:bodyPr/>
        <a:lstStyle/>
        <a:p>
          <a:endParaRPr lang="ro-RO"/>
        </a:p>
      </dgm:t>
    </dgm:pt>
    <dgm:pt modelId="{C6162615-F0D3-4354-9CCE-E8BA1599052F}">
      <dgm:prSet phldrT="[Text]"/>
      <dgm:spPr/>
      <dgm:t>
        <a:bodyPr/>
        <a:lstStyle/>
        <a:p>
          <a:pPr>
            <a:buFont typeface="+mj-lt"/>
            <a:buAutoNum type="arabicPeriod"/>
          </a:pPr>
          <a:r>
            <a:rPr lang="ro-RO" b="1" dirty="0"/>
            <a:t>DOMENIUL PRIORITAR – ADULȚI CU DIZABILITĂȚI</a:t>
          </a:r>
          <a:endParaRPr lang="ro-RO" dirty="0"/>
        </a:p>
      </dgm:t>
    </dgm:pt>
    <dgm:pt modelId="{8C2395A4-42BF-4F0B-B897-5E2B1583E3E6}" type="parTrans" cxnId="{C83CB1D8-32D0-4D57-A054-0E8AD493E474}">
      <dgm:prSet/>
      <dgm:spPr/>
      <dgm:t>
        <a:bodyPr/>
        <a:lstStyle/>
        <a:p>
          <a:endParaRPr lang="ro-RO"/>
        </a:p>
      </dgm:t>
    </dgm:pt>
    <dgm:pt modelId="{11096A64-5A26-40A5-85FE-6E56C63FE817}" type="sibTrans" cxnId="{C83CB1D8-32D0-4D57-A054-0E8AD493E474}">
      <dgm:prSet/>
      <dgm:spPr/>
      <dgm:t>
        <a:bodyPr/>
        <a:lstStyle/>
        <a:p>
          <a:endParaRPr lang="ro-RO"/>
        </a:p>
      </dgm:t>
    </dgm:pt>
    <dgm:pt modelId="{A3C885E7-6D31-483D-AF44-D123E2B15CF5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ro-RO" dirty="0"/>
            <a:t>Servicii de îngrijire la domiciliu pentru persoane vârstnice, persoane cu dizabilități, persoane aflate în situație de dependență – cod serviciu social</a:t>
          </a:r>
          <a:r>
            <a:rPr lang="ro-RO" b="1" dirty="0"/>
            <a:t>: 8810ID- III -</a:t>
          </a:r>
          <a:r>
            <a:rPr lang="ro-RO" dirty="0"/>
            <a:t>servicii de îngrijiri la domiciliu pentru persoane adulte cu dizabilități</a:t>
          </a:r>
        </a:p>
      </dgm:t>
    </dgm:pt>
    <dgm:pt modelId="{E8D63D19-8C02-49B5-89D4-0B2B4FD77F0A}" type="parTrans" cxnId="{538A9499-9F57-4742-9DE8-8BDE3BB719DE}">
      <dgm:prSet/>
      <dgm:spPr/>
      <dgm:t>
        <a:bodyPr/>
        <a:lstStyle/>
        <a:p>
          <a:endParaRPr lang="ro-RO"/>
        </a:p>
      </dgm:t>
    </dgm:pt>
    <dgm:pt modelId="{E7E465B3-58DF-4EB7-B60E-31AA42478088}" type="sibTrans" cxnId="{538A9499-9F57-4742-9DE8-8BDE3BB719DE}">
      <dgm:prSet/>
      <dgm:spPr/>
      <dgm:t>
        <a:bodyPr/>
        <a:lstStyle/>
        <a:p>
          <a:endParaRPr lang="ro-RO"/>
        </a:p>
      </dgm:t>
    </dgm:pt>
    <dgm:pt modelId="{5154537A-7BC0-4917-87EF-AC38C4791CF3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ro-RO"/>
            <a:t>Servicii de îngrijire la domiciliu pentru persoane vârstnice, persoane cu dizabilități, persoane aflate în situație de dependență – cod serviciu social</a:t>
          </a:r>
          <a:r>
            <a:rPr lang="ro-RO" b="1"/>
            <a:t>: 8810ID- I</a:t>
          </a:r>
          <a:r>
            <a:rPr lang="ro-RO"/>
            <a:t> -unități de îngrijire la domiciliu</a:t>
          </a:r>
        </a:p>
      </dgm:t>
    </dgm:pt>
    <dgm:pt modelId="{E0A6D271-45C6-4204-A835-D7E2B82113F1}" type="parTrans" cxnId="{AEC6C893-8453-4804-9210-3DB23C3777CB}">
      <dgm:prSet/>
      <dgm:spPr/>
      <dgm:t>
        <a:bodyPr/>
        <a:lstStyle/>
        <a:p>
          <a:endParaRPr lang="ro-RO"/>
        </a:p>
      </dgm:t>
    </dgm:pt>
    <dgm:pt modelId="{2B9A1853-81E8-45A6-AC99-1AB36A4FF36E}" type="sibTrans" cxnId="{AEC6C893-8453-4804-9210-3DB23C3777CB}">
      <dgm:prSet/>
      <dgm:spPr/>
      <dgm:t>
        <a:bodyPr/>
        <a:lstStyle/>
        <a:p>
          <a:endParaRPr lang="ro-RO"/>
        </a:p>
      </dgm:t>
    </dgm:pt>
    <dgm:pt modelId="{B50C7721-B1B9-49DE-99D2-F3F552665BC3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ro-RO" dirty="0"/>
            <a:t>Servicii de îngrijire la domiciliu pentru persoane vârstnice, persoane cu dizabilități, persoane aflate în situație de dependență – cod serviciu social</a:t>
          </a:r>
          <a:r>
            <a:rPr lang="ro-RO" b="1" dirty="0"/>
            <a:t>: 8810ID- VI- </a:t>
          </a:r>
          <a:r>
            <a:rPr lang="ro-RO" dirty="0"/>
            <a:t>echipe mobile pentru persoane adulte cu dizabilități.</a:t>
          </a:r>
        </a:p>
      </dgm:t>
    </dgm:pt>
    <dgm:pt modelId="{8A3924B0-5D7F-4116-BD29-8917D9FC9D44}" type="parTrans" cxnId="{11B47FFC-29B2-477B-8434-C42488FD05E2}">
      <dgm:prSet/>
      <dgm:spPr/>
      <dgm:t>
        <a:bodyPr/>
        <a:lstStyle/>
        <a:p>
          <a:endParaRPr lang="ro-RO"/>
        </a:p>
      </dgm:t>
    </dgm:pt>
    <dgm:pt modelId="{D9574D8D-BD88-4E3C-B891-1E890A6D3D34}" type="sibTrans" cxnId="{11B47FFC-29B2-477B-8434-C42488FD05E2}">
      <dgm:prSet/>
      <dgm:spPr/>
      <dgm:t>
        <a:bodyPr/>
        <a:lstStyle/>
        <a:p>
          <a:endParaRPr lang="ro-RO"/>
        </a:p>
      </dgm:t>
    </dgm:pt>
    <dgm:pt modelId="{FBCB8293-8D3E-45DD-B756-B668F3F032A2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ro-RO"/>
            <a:t>Servicii de îngrijire la domiciliu pentru persoane vârstnice, persoane cu dizabilități, persoane aflate în situație de dependență – cod serviciu social</a:t>
          </a:r>
          <a:r>
            <a:rPr lang="ro-RO" b="1"/>
            <a:t>: 8810ID- V- </a:t>
          </a:r>
          <a:r>
            <a:rPr lang="ro-RO"/>
            <a:t>asistent personal profesionist</a:t>
          </a:r>
        </a:p>
      </dgm:t>
    </dgm:pt>
    <dgm:pt modelId="{B8B716D9-EE76-4FFA-BB61-286204D40378}" type="parTrans" cxnId="{EFB24727-D32B-4D99-963B-5BC5FE8AC9D4}">
      <dgm:prSet/>
      <dgm:spPr/>
      <dgm:t>
        <a:bodyPr/>
        <a:lstStyle/>
        <a:p>
          <a:endParaRPr lang="ro-RO"/>
        </a:p>
      </dgm:t>
    </dgm:pt>
    <dgm:pt modelId="{B9C94B2D-8C45-4482-80D1-8079698F89A7}" type="sibTrans" cxnId="{EFB24727-D32B-4D99-963B-5BC5FE8AC9D4}">
      <dgm:prSet/>
      <dgm:spPr/>
      <dgm:t>
        <a:bodyPr/>
        <a:lstStyle/>
        <a:p>
          <a:endParaRPr lang="ro-RO"/>
        </a:p>
      </dgm:t>
    </dgm:pt>
    <dgm:pt modelId="{B086570F-C536-4280-A027-9493FDD22340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ro-RO"/>
            <a:t>Servicii de îngrijire la domiciliu pentru persoane vârstnice, persoane cu dizabilități, persoane aflate în situație de dependență – cod serviciu social</a:t>
          </a:r>
          <a:r>
            <a:rPr lang="ro-RO" b="1"/>
            <a:t>: 8810ID- VI- </a:t>
          </a:r>
          <a:r>
            <a:rPr lang="ro-RO"/>
            <a:t>echipe mobile pentru persoane adulte cu dizabilități.</a:t>
          </a:r>
        </a:p>
      </dgm:t>
    </dgm:pt>
    <dgm:pt modelId="{0985FEF2-1DF4-467D-BEFE-FD42F337863E}" type="parTrans" cxnId="{4002D247-20D1-47D0-BFEC-BF0D669F9FC0}">
      <dgm:prSet/>
      <dgm:spPr/>
      <dgm:t>
        <a:bodyPr/>
        <a:lstStyle/>
        <a:p>
          <a:endParaRPr lang="ro-RO"/>
        </a:p>
      </dgm:t>
    </dgm:pt>
    <dgm:pt modelId="{86152B8C-89BC-42FA-A51D-B18717BAA14C}" type="sibTrans" cxnId="{4002D247-20D1-47D0-BFEC-BF0D669F9FC0}">
      <dgm:prSet/>
      <dgm:spPr/>
      <dgm:t>
        <a:bodyPr/>
        <a:lstStyle/>
        <a:p>
          <a:endParaRPr lang="ro-RO"/>
        </a:p>
      </dgm:t>
    </dgm:pt>
    <dgm:pt modelId="{67B52113-82B8-4578-85C1-D8F3E17A4650}" type="pres">
      <dgm:prSet presAssocID="{70AD1471-350E-4471-A176-3E505624C9AF}" presName="theList" presStyleCnt="0">
        <dgm:presLayoutVars>
          <dgm:dir/>
          <dgm:animLvl val="lvl"/>
          <dgm:resizeHandles val="exact"/>
        </dgm:presLayoutVars>
      </dgm:prSet>
      <dgm:spPr/>
    </dgm:pt>
    <dgm:pt modelId="{518124B8-3335-445A-BB08-DC48D08FF1E6}" type="pres">
      <dgm:prSet presAssocID="{F9EC4371-70B3-4C3D-86AC-2BD68E5BC122}" presName="compNode" presStyleCnt="0"/>
      <dgm:spPr/>
    </dgm:pt>
    <dgm:pt modelId="{A2ED74CD-1299-4F14-98B9-BB10887F0D89}" type="pres">
      <dgm:prSet presAssocID="{F9EC4371-70B3-4C3D-86AC-2BD68E5BC122}" presName="aNode" presStyleLbl="bgShp" presStyleIdx="0" presStyleCnt="3"/>
      <dgm:spPr/>
    </dgm:pt>
    <dgm:pt modelId="{BA97FF7F-21CA-492F-B0EF-AB7F216AD8C4}" type="pres">
      <dgm:prSet presAssocID="{F9EC4371-70B3-4C3D-86AC-2BD68E5BC122}" presName="textNode" presStyleLbl="bgShp" presStyleIdx="0" presStyleCnt="3"/>
      <dgm:spPr/>
    </dgm:pt>
    <dgm:pt modelId="{4D60BD2D-1349-4953-B201-EF298DA9D080}" type="pres">
      <dgm:prSet presAssocID="{F9EC4371-70B3-4C3D-86AC-2BD68E5BC122}" presName="compChildNode" presStyleCnt="0"/>
      <dgm:spPr/>
    </dgm:pt>
    <dgm:pt modelId="{55BC672F-37C9-48D6-AF80-4852120B9A8F}" type="pres">
      <dgm:prSet presAssocID="{F9EC4371-70B3-4C3D-86AC-2BD68E5BC122}" presName="theInnerList" presStyleCnt="0"/>
      <dgm:spPr/>
    </dgm:pt>
    <dgm:pt modelId="{D7B8F1F6-270B-4451-B0A9-AAF6440E3EC0}" type="pres">
      <dgm:prSet presAssocID="{F204E612-BAB6-43E4-8667-3DAF5231C0B1}" presName="childNode" presStyleLbl="node1" presStyleIdx="0" presStyleCnt="7">
        <dgm:presLayoutVars>
          <dgm:bulletEnabled val="1"/>
        </dgm:presLayoutVars>
      </dgm:prSet>
      <dgm:spPr/>
    </dgm:pt>
    <dgm:pt modelId="{9E313A54-3468-4921-B60C-B8CD4666F7B8}" type="pres">
      <dgm:prSet presAssocID="{F204E612-BAB6-43E4-8667-3DAF5231C0B1}" presName="aSpace2" presStyleCnt="0"/>
      <dgm:spPr/>
    </dgm:pt>
    <dgm:pt modelId="{FFB2373B-E2AD-48A1-A63B-C10186A877D7}" type="pres">
      <dgm:prSet presAssocID="{96CEFDBD-F044-40BA-BD9E-EDF6BCE1E859}" presName="childNode" presStyleLbl="node1" presStyleIdx="1" presStyleCnt="7">
        <dgm:presLayoutVars>
          <dgm:bulletEnabled val="1"/>
        </dgm:presLayoutVars>
      </dgm:prSet>
      <dgm:spPr/>
    </dgm:pt>
    <dgm:pt modelId="{1B683B48-2E31-4033-8CF3-CD9C540AEECA}" type="pres">
      <dgm:prSet presAssocID="{F9EC4371-70B3-4C3D-86AC-2BD68E5BC122}" presName="aSpace" presStyleCnt="0"/>
      <dgm:spPr/>
    </dgm:pt>
    <dgm:pt modelId="{48F85326-CC70-4680-AC5C-9FAA5D5B5B77}" type="pres">
      <dgm:prSet presAssocID="{C6A597A1-E97A-4E86-B018-7F7FEC235623}" presName="compNode" presStyleCnt="0"/>
      <dgm:spPr/>
    </dgm:pt>
    <dgm:pt modelId="{C0DEEAD2-9913-40A2-8307-EA67D67D8088}" type="pres">
      <dgm:prSet presAssocID="{C6A597A1-E97A-4E86-B018-7F7FEC235623}" presName="aNode" presStyleLbl="bgShp" presStyleIdx="1" presStyleCnt="3"/>
      <dgm:spPr/>
    </dgm:pt>
    <dgm:pt modelId="{B222E244-6E98-4CFA-9E93-3E8C1CD83820}" type="pres">
      <dgm:prSet presAssocID="{C6A597A1-E97A-4E86-B018-7F7FEC235623}" presName="textNode" presStyleLbl="bgShp" presStyleIdx="1" presStyleCnt="3"/>
      <dgm:spPr/>
    </dgm:pt>
    <dgm:pt modelId="{C84DC1FB-5C97-476C-81C0-241EE0DA0333}" type="pres">
      <dgm:prSet presAssocID="{C6A597A1-E97A-4E86-B018-7F7FEC235623}" presName="compChildNode" presStyleCnt="0"/>
      <dgm:spPr/>
    </dgm:pt>
    <dgm:pt modelId="{47B6177E-CB16-4E24-AD2B-018898E4860F}" type="pres">
      <dgm:prSet presAssocID="{C6A597A1-E97A-4E86-B018-7F7FEC235623}" presName="theInnerList" presStyleCnt="0"/>
      <dgm:spPr/>
    </dgm:pt>
    <dgm:pt modelId="{707AA6DE-6A2C-4E3F-A25A-32C9A37FF7D3}" type="pres">
      <dgm:prSet presAssocID="{A3C885E7-6D31-483D-AF44-D123E2B15CF5}" presName="childNode" presStyleLbl="node1" presStyleIdx="2" presStyleCnt="7">
        <dgm:presLayoutVars>
          <dgm:bulletEnabled val="1"/>
        </dgm:presLayoutVars>
      </dgm:prSet>
      <dgm:spPr/>
    </dgm:pt>
    <dgm:pt modelId="{1CE55C2D-4894-447E-BE91-AE238810D32D}" type="pres">
      <dgm:prSet presAssocID="{A3C885E7-6D31-483D-AF44-D123E2B15CF5}" presName="aSpace2" presStyleCnt="0"/>
      <dgm:spPr/>
    </dgm:pt>
    <dgm:pt modelId="{D1667800-07C9-406F-B8EA-C7F98FDADF20}" type="pres">
      <dgm:prSet presAssocID="{B50C7721-B1B9-49DE-99D2-F3F552665BC3}" presName="childNode" presStyleLbl="node1" presStyleIdx="3" presStyleCnt="7">
        <dgm:presLayoutVars>
          <dgm:bulletEnabled val="1"/>
        </dgm:presLayoutVars>
      </dgm:prSet>
      <dgm:spPr/>
    </dgm:pt>
    <dgm:pt modelId="{B21C6F3A-FDCC-4F7A-A44E-D508F8EACF3D}" type="pres">
      <dgm:prSet presAssocID="{B50C7721-B1B9-49DE-99D2-F3F552665BC3}" presName="aSpace2" presStyleCnt="0"/>
      <dgm:spPr/>
    </dgm:pt>
    <dgm:pt modelId="{B92B30BA-F8EE-4E85-919D-3B370CE0E47A}" type="pres">
      <dgm:prSet presAssocID="{5154537A-7BC0-4917-87EF-AC38C4791CF3}" presName="childNode" presStyleLbl="node1" presStyleIdx="4" presStyleCnt="7">
        <dgm:presLayoutVars>
          <dgm:bulletEnabled val="1"/>
        </dgm:presLayoutVars>
      </dgm:prSet>
      <dgm:spPr/>
    </dgm:pt>
    <dgm:pt modelId="{34A84AFC-E4A6-491A-8A71-FF3278B06A22}" type="pres">
      <dgm:prSet presAssocID="{C6A597A1-E97A-4E86-B018-7F7FEC235623}" presName="aSpace" presStyleCnt="0"/>
      <dgm:spPr/>
    </dgm:pt>
    <dgm:pt modelId="{F091844E-BF19-4BE7-A04E-52051FA980CC}" type="pres">
      <dgm:prSet presAssocID="{C6162615-F0D3-4354-9CCE-E8BA1599052F}" presName="compNode" presStyleCnt="0"/>
      <dgm:spPr/>
    </dgm:pt>
    <dgm:pt modelId="{991BF49A-8EB8-454F-B81B-6470434127F3}" type="pres">
      <dgm:prSet presAssocID="{C6162615-F0D3-4354-9CCE-E8BA1599052F}" presName="aNode" presStyleLbl="bgShp" presStyleIdx="2" presStyleCnt="3"/>
      <dgm:spPr/>
    </dgm:pt>
    <dgm:pt modelId="{CE40F546-C0C8-477B-AA69-87F2D72E9AC5}" type="pres">
      <dgm:prSet presAssocID="{C6162615-F0D3-4354-9CCE-E8BA1599052F}" presName="textNode" presStyleLbl="bgShp" presStyleIdx="2" presStyleCnt="3"/>
      <dgm:spPr/>
    </dgm:pt>
    <dgm:pt modelId="{A1049D45-2D80-4677-BED0-5B126E504DBC}" type="pres">
      <dgm:prSet presAssocID="{C6162615-F0D3-4354-9CCE-E8BA1599052F}" presName="compChildNode" presStyleCnt="0"/>
      <dgm:spPr/>
    </dgm:pt>
    <dgm:pt modelId="{4972B323-775A-4D09-A4FB-566F32A10968}" type="pres">
      <dgm:prSet presAssocID="{C6162615-F0D3-4354-9CCE-E8BA1599052F}" presName="theInnerList" presStyleCnt="0"/>
      <dgm:spPr/>
    </dgm:pt>
    <dgm:pt modelId="{EF68D625-358E-46AF-838F-4DFDBD294C06}" type="pres">
      <dgm:prSet presAssocID="{FBCB8293-8D3E-45DD-B756-B668F3F032A2}" presName="childNode" presStyleLbl="node1" presStyleIdx="5" presStyleCnt="7">
        <dgm:presLayoutVars>
          <dgm:bulletEnabled val="1"/>
        </dgm:presLayoutVars>
      </dgm:prSet>
      <dgm:spPr/>
    </dgm:pt>
    <dgm:pt modelId="{6E2BA9AD-0B05-4B3C-BFAD-A842999108E5}" type="pres">
      <dgm:prSet presAssocID="{FBCB8293-8D3E-45DD-B756-B668F3F032A2}" presName="aSpace2" presStyleCnt="0"/>
      <dgm:spPr/>
    </dgm:pt>
    <dgm:pt modelId="{67FBC30A-3CDD-42D4-B7E7-B36C0C9D7B22}" type="pres">
      <dgm:prSet presAssocID="{B086570F-C536-4280-A027-9493FDD22340}" presName="childNode" presStyleLbl="node1" presStyleIdx="6" presStyleCnt="7">
        <dgm:presLayoutVars>
          <dgm:bulletEnabled val="1"/>
        </dgm:presLayoutVars>
      </dgm:prSet>
      <dgm:spPr/>
    </dgm:pt>
  </dgm:ptLst>
  <dgm:cxnLst>
    <dgm:cxn modelId="{52838420-AC0D-4601-B2D0-1CD8FE1509AA}" type="presOf" srcId="{96CEFDBD-F044-40BA-BD9E-EDF6BCE1E859}" destId="{FFB2373B-E2AD-48A1-A63B-C10186A877D7}" srcOrd="0" destOrd="0" presId="urn:microsoft.com/office/officeart/2005/8/layout/lProcess2"/>
    <dgm:cxn modelId="{EFB24727-D32B-4D99-963B-5BC5FE8AC9D4}" srcId="{C6162615-F0D3-4354-9CCE-E8BA1599052F}" destId="{FBCB8293-8D3E-45DD-B756-B668F3F032A2}" srcOrd="0" destOrd="0" parTransId="{B8B716D9-EE76-4FFA-BB61-286204D40378}" sibTransId="{B9C94B2D-8C45-4482-80D1-8079698F89A7}"/>
    <dgm:cxn modelId="{BEA71A28-563D-4602-B580-B46BF7A58C1A}" type="presOf" srcId="{C6162615-F0D3-4354-9CCE-E8BA1599052F}" destId="{CE40F546-C0C8-477B-AA69-87F2D72E9AC5}" srcOrd="1" destOrd="0" presId="urn:microsoft.com/office/officeart/2005/8/layout/lProcess2"/>
    <dgm:cxn modelId="{7D77142C-9EDF-4157-95F9-C1DA2B2AABFC}" type="presOf" srcId="{C6A597A1-E97A-4E86-B018-7F7FEC235623}" destId="{B222E244-6E98-4CFA-9E93-3E8C1CD83820}" srcOrd="1" destOrd="0" presId="urn:microsoft.com/office/officeart/2005/8/layout/lProcess2"/>
    <dgm:cxn modelId="{24117F2D-96C3-4C78-A7D5-309D1D1C94AA}" type="presOf" srcId="{70AD1471-350E-4471-A176-3E505624C9AF}" destId="{67B52113-82B8-4578-85C1-D8F3E17A4650}" srcOrd="0" destOrd="0" presId="urn:microsoft.com/office/officeart/2005/8/layout/lProcess2"/>
    <dgm:cxn modelId="{7668B734-BB9F-49AB-95F3-47E748BD457C}" type="presOf" srcId="{A3C885E7-6D31-483D-AF44-D123E2B15CF5}" destId="{707AA6DE-6A2C-4E3F-A25A-32C9A37FF7D3}" srcOrd="0" destOrd="0" presId="urn:microsoft.com/office/officeart/2005/8/layout/lProcess2"/>
    <dgm:cxn modelId="{A92B6B37-CB0E-43E8-B87C-08577C0E186F}" type="presOf" srcId="{F9EC4371-70B3-4C3D-86AC-2BD68E5BC122}" destId="{A2ED74CD-1299-4F14-98B9-BB10887F0D89}" srcOrd="0" destOrd="0" presId="urn:microsoft.com/office/officeart/2005/8/layout/lProcess2"/>
    <dgm:cxn modelId="{B04E8337-15A6-418A-9792-9E06AD5D5554}" type="presOf" srcId="{FBCB8293-8D3E-45DD-B756-B668F3F032A2}" destId="{EF68D625-358E-46AF-838F-4DFDBD294C06}" srcOrd="0" destOrd="0" presId="urn:microsoft.com/office/officeart/2005/8/layout/lProcess2"/>
    <dgm:cxn modelId="{1C5D5C3D-496C-4BD0-99B3-C5BB445CFE69}" type="presOf" srcId="{F9EC4371-70B3-4C3D-86AC-2BD68E5BC122}" destId="{BA97FF7F-21CA-492F-B0EF-AB7F216AD8C4}" srcOrd="1" destOrd="0" presId="urn:microsoft.com/office/officeart/2005/8/layout/lProcess2"/>
    <dgm:cxn modelId="{C9220B3F-CF75-431C-9400-E688A3D81362}" type="presOf" srcId="{C6162615-F0D3-4354-9CCE-E8BA1599052F}" destId="{991BF49A-8EB8-454F-B81B-6470434127F3}" srcOrd="0" destOrd="0" presId="urn:microsoft.com/office/officeart/2005/8/layout/lProcess2"/>
    <dgm:cxn modelId="{4002D247-20D1-47D0-BFEC-BF0D669F9FC0}" srcId="{C6162615-F0D3-4354-9CCE-E8BA1599052F}" destId="{B086570F-C536-4280-A027-9493FDD22340}" srcOrd="1" destOrd="0" parTransId="{0985FEF2-1DF4-467D-BEFE-FD42F337863E}" sibTransId="{86152B8C-89BC-42FA-A51D-B18717BAA14C}"/>
    <dgm:cxn modelId="{E7E6FB78-B3FD-47AA-97F6-C9C1157843FF}" srcId="{70AD1471-350E-4471-A176-3E505624C9AF}" destId="{C6A597A1-E97A-4E86-B018-7F7FEC235623}" srcOrd="1" destOrd="0" parTransId="{27B83326-1F3B-4D48-9810-C4593EF5EE5C}" sibTransId="{8D236C7D-AA17-4206-849B-AEBEC3E49A06}"/>
    <dgm:cxn modelId="{F43F277F-9158-474B-BECE-2E795FE26215}" type="presOf" srcId="{F204E612-BAB6-43E4-8667-3DAF5231C0B1}" destId="{D7B8F1F6-270B-4451-B0A9-AAF6440E3EC0}" srcOrd="0" destOrd="0" presId="urn:microsoft.com/office/officeart/2005/8/layout/lProcess2"/>
    <dgm:cxn modelId="{AEC6C893-8453-4804-9210-3DB23C3777CB}" srcId="{C6A597A1-E97A-4E86-B018-7F7FEC235623}" destId="{5154537A-7BC0-4917-87EF-AC38C4791CF3}" srcOrd="2" destOrd="0" parTransId="{E0A6D271-45C6-4204-A835-D7E2B82113F1}" sibTransId="{2B9A1853-81E8-45A6-AC99-1AB36A4FF36E}"/>
    <dgm:cxn modelId="{538A9499-9F57-4742-9DE8-8BDE3BB719DE}" srcId="{C6A597A1-E97A-4E86-B018-7F7FEC235623}" destId="{A3C885E7-6D31-483D-AF44-D123E2B15CF5}" srcOrd="0" destOrd="0" parTransId="{E8D63D19-8C02-49B5-89D4-0B2B4FD77F0A}" sibTransId="{E7E465B3-58DF-4EB7-B60E-31AA42478088}"/>
    <dgm:cxn modelId="{28C000B2-91E9-4A64-8E27-2450A73E11F6}" type="presOf" srcId="{C6A597A1-E97A-4E86-B018-7F7FEC235623}" destId="{C0DEEAD2-9913-40A2-8307-EA67D67D8088}" srcOrd="0" destOrd="0" presId="urn:microsoft.com/office/officeart/2005/8/layout/lProcess2"/>
    <dgm:cxn modelId="{FC7B22B7-8093-4C24-9E03-486C108A3E11}" type="presOf" srcId="{B50C7721-B1B9-49DE-99D2-F3F552665BC3}" destId="{D1667800-07C9-406F-B8EA-C7F98FDADF20}" srcOrd="0" destOrd="0" presId="urn:microsoft.com/office/officeart/2005/8/layout/lProcess2"/>
    <dgm:cxn modelId="{69E7E8C8-19D1-4CAE-9B12-D0CDFC9A77D2}" type="presOf" srcId="{B086570F-C536-4280-A027-9493FDD22340}" destId="{67FBC30A-3CDD-42D4-B7E7-B36C0C9D7B22}" srcOrd="0" destOrd="0" presId="urn:microsoft.com/office/officeart/2005/8/layout/lProcess2"/>
    <dgm:cxn modelId="{C2424DD0-E2F6-4A56-A5F6-45F898D6015E}" srcId="{70AD1471-350E-4471-A176-3E505624C9AF}" destId="{F9EC4371-70B3-4C3D-86AC-2BD68E5BC122}" srcOrd="0" destOrd="0" parTransId="{7C5A0B77-CF4B-4DFC-A61C-F0A3F1066984}" sibTransId="{C3313031-8B30-4237-9102-F28D053B3A28}"/>
    <dgm:cxn modelId="{C83CB1D8-32D0-4D57-A054-0E8AD493E474}" srcId="{70AD1471-350E-4471-A176-3E505624C9AF}" destId="{C6162615-F0D3-4354-9CCE-E8BA1599052F}" srcOrd="2" destOrd="0" parTransId="{8C2395A4-42BF-4F0B-B897-5E2B1583E3E6}" sibTransId="{11096A64-5A26-40A5-85FE-6E56C63FE817}"/>
    <dgm:cxn modelId="{B29015F5-F9CE-41E0-8AE9-F760095177A7}" srcId="{F9EC4371-70B3-4C3D-86AC-2BD68E5BC122}" destId="{F204E612-BAB6-43E4-8667-3DAF5231C0B1}" srcOrd="0" destOrd="0" parTransId="{242C8D93-04E1-4F99-AABF-8F93245DD385}" sibTransId="{75FD4B04-FDE3-423D-9604-A21D1E125433}"/>
    <dgm:cxn modelId="{9B9635F6-BD05-4A73-826B-28966F0AFBCE}" type="presOf" srcId="{5154537A-7BC0-4917-87EF-AC38C4791CF3}" destId="{B92B30BA-F8EE-4E85-919D-3B370CE0E47A}" srcOrd="0" destOrd="0" presId="urn:microsoft.com/office/officeart/2005/8/layout/lProcess2"/>
    <dgm:cxn modelId="{639748FC-0B0B-4F24-B71A-746801052DDE}" srcId="{F9EC4371-70B3-4C3D-86AC-2BD68E5BC122}" destId="{96CEFDBD-F044-40BA-BD9E-EDF6BCE1E859}" srcOrd="1" destOrd="0" parTransId="{6433AD15-3C51-4F69-AB38-5883932280B5}" sibTransId="{07CC870D-659D-45AC-A38E-CF6AD1159D14}"/>
    <dgm:cxn modelId="{11B47FFC-29B2-477B-8434-C42488FD05E2}" srcId="{C6A597A1-E97A-4E86-B018-7F7FEC235623}" destId="{B50C7721-B1B9-49DE-99D2-F3F552665BC3}" srcOrd="1" destOrd="0" parTransId="{8A3924B0-5D7F-4116-BD29-8917D9FC9D44}" sibTransId="{D9574D8D-BD88-4E3C-B891-1E890A6D3D34}"/>
    <dgm:cxn modelId="{39734D6A-9F51-4B9A-86A7-9E635AFF2BA1}" type="presParOf" srcId="{67B52113-82B8-4578-85C1-D8F3E17A4650}" destId="{518124B8-3335-445A-BB08-DC48D08FF1E6}" srcOrd="0" destOrd="0" presId="urn:microsoft.com/office/officeart/2005/8/layout/lProcess2"/>
    <dgm:cxn modelId="{FBDD4178-281D-4C1E-BD68-76E164FB3776}" type="presParOf" srcId="{518124B8-3335-445A-BB08-DC48D08FF1E6}" destId="{A2ED74CD-1299-4F14-98B9-BB10887F0D89}" srcOrd="0" destOrd="0" presId="urn:microsoft.com/office/officeart/2005/8/layout/lProcess2"/>
    <dgm:cxn modelId="{4F16FE88-C90E-4288-A08A-1A7FCBF84539}" type="presParOf" srcId="{518124B8-3335-445A-BB08-DC48D08FF1E6}" destId="{BA97FF7F-21CA-492F-B0EF-AB7F216AD8C4}" srcOrd="1" destOrd="0" presId="urn:microsoft.com/office/officeart/2005/8/layout/lProcess2"/>
    <dgm:cxn modelId="{E9A2FDC5-FE22-4ED9-AB76-D7F1C2655621}" type="presParOf" srcId="{518124B8-3335-445A-BB08-DC48D08FF1E6}" destId="{4D60BD2D-1349-4953-B201-EF298DA9D080}" srcOrd="2" destOrd="0" presId="urn:microsoft.com/office/officeart/2005/8/layout/lProcess2"/>
    <dgm:cxn modelId="{E63F1904-D170-4498-9B5A-A138054338E5}" type="presParOf" srcId="{4D60BD2D-1349-4953-B201-EF298DA9D080}" destId="{55BC672F-37C9-48D6-AF80-4852120B9A8F}" srcOrd="0" destOrd="0" presId="urn:microsoft.com/office/officeart/2005/8/layout/lProcess2"/>
    <dgm:cxn modelId="{8D7386D6-E2DF-434F-9150-F43F7F0E56C7}" type="presParOf" srcId="{55BC672F-37C9-48D6-AF80-4852120B9A8F}" destId="{D7B8F1F6-270B-4451-B0A9-AAF6440E3EC0}" srcOrd="0" destOrd="0" presId="urn:microsoft.com/office/officeart/2005/8/layout/lProcess2"/>
    <dgm:cxn modelId="{F98F932A-C04C-4CB8-BD72-B9AE171433D8}" type="presParOf" srcId="{55BC672F-37C9-48D6-AF80-4852120B9A8F}" destId="{9E313A54-3468-4921-B60C-B8CD4666F7B8}" srcOrd="1" destOrd="0" presId="urn:microsoft.com/office/officeart/2005/8/layout/lProcess2"/>
    <dgm:cxn modelId="{9C65629F-7571-4AB7-97B2-F480C39B903B}" type="presParOf" srcId="{55BC672F-37C9-48D6-AF80-4852120B9A8F}" destId="{FFB2373B-E2AD-48A1-A63B-C10186A877D7}" srcOrd="2" destOrd="0" presId="urn:microsoft.com/office/officeart/2005/8/layout/lProcess2"/>
    <dgm:cxn modelId="{178B467D-F8F6-4888-BA36-57A5C928AEA6}" type="presParOf" srcId="{67B52113-82B8-4578-85C1-D8F3E17A4650}" destId="{1B683B48-2E31-4033-8CF3-CD9C540AEECA}" srcOrd="1" destOrd="0" presId="urn:microsoft.com/office/officeart/2005/8/layout/lProcess2"/>
    <dgm:cxn modelId="{7EE93AE1-6544-42E1-BD23-E04AFC25FD74}" type="presParOf" srcId="{67B52113-82B8-4578-85C1-D8F3E17A4650}" destId="{48F85326-CC70-4680-AC5C-9FAA5D5B5B77}" srcOrd="2" destOrd="0" presId="urn:microsoft.com/office/officeart/2005/8/layout/lProcess2"/>
    <dgm:cxn modelId="{442A6A67-34A7-4508-AB97-B935EBF53BA9}" type="presParOf" srcId="{48F85326-CC70-4680-AC5C-9FAA5D5B5B77}" destId="{C0DEEAD2-9913-40A2-8307-EA67D67D8088}" srcOrd="0" destOrd="0" presId="urn:microsoft.com/office/officeart/2005/8/layout/lProcess2"/>
    <dgm:cxn modelId="{D9883D61-C07B-469A-BEF9-6F5DBAC286D6}" type="presParOf" srcId="{48F85326-CC70-4680-AC5C-9FAA5D5B5B77}" destId="{B222E244-6E98-4CFA-9E93-3E8C1CD83820}" srcOrd="1" destOrd="0" presId="urn:microsoft.com/office/officeart/2005/8/layout/lProcess2"/>
    <dgm:cxn modelId="{BDE9B2F1-9261-40EA-A2A4-192F3507FD34}" type="presParOf" srcId="{48F85326-CC70-4680-AC5C-9FAA5D5B5B77}" destId="{C84DC1FB-5C97-476C-81C0-241EE0DA0333}" srcOrd="2" destOrd="0" presId="urn:microsoft.com/office/officeart/2005/8/layout/lProcess2"/>
    <dgm:cxn modelId="{CA24A64C-2B85-4242-90B3-9901F9051B27}" type="presParOf" srcId="{C84DC1FB-5C97-476C-81C0-241EE0DA0333}" destId="{47B6177E-CB16-4E24-AD2B-018898E4860F}" srcOrd="0" destOrd="0" presId="urn:microsoft.com/office/officeart/2005/8/layout/lProcess2"/>
    <dgm:cxn modelId="{4717196F-5C27-4DC6-9F16-019150218D91}" type="presParOf" srcId="{47B6177E-CB16-4E24-AD2B-018898E4860F}" destId="{707AA6DE-6A2C-4E3F-A25A-32C9A37FF7D3}" srcOrd="0" destOrd="0" presId="urn:microsoft.com/office/officeart/2005/8/layout/lProcess2"/>
    <dgm:cxn modelId="{4E89612A-C94F-4A35-852C-5EFDD61ACF43}" type="presParOf" srcId="{47B6177E-CB16-4E24-AD2B-018898E4860F}" destId="{1CE55C2D-4894-447E-BE91-AE238810D32D}" srcOrd="1" destOrd="0" presId="urn:microsoft.com/office/officeart/2005/8/layout/lProcess2"/>
    <dgm:cxn modelId="{818093FF-3954-4E7D-9C41-48E883118DF6}" type="presParOf" srcId="{47B6177E-CB16-4E24-AD2B-018898E4860F}" destId="{D1667800-07C9-406F-B8EA-C7F98FDADF20}" srcOrd="2" destOrd="0" presId="urn:microsoft.com/office/officeart/2005/8/layout/lProcess2"/>
    <dgm:cxn modelId="{09DD440C-EFC2-408B-B6CA-4E99A7C44B8B}" type="presParOf" srcId="{47B6177E-CB16-4E24-AD2B-018898E4860F}" destId="{B21C6F3A-FDCC-4F7A-A44E-D508F8EACF3D}" srcOrd="3" destOrd="0" presId="urn:microsoft.com/office/officeart/2005/8/layout/lProcess2"/>
    <dgm:cxn modelId="{0BCA2E4A-35F3-41B7-B96E-1A352ECA2676}" type="presParOf" srcId="{47B6177E-CB16-4E24-AD2B-018898E4860F}" destId="{B92B30BA-F8EE-4E85-919D-3B370CE0E47A}" srcOrd="4" destOrd="0" presId="urn:microsoft.com/office/officeart/2005/8/layout/lProcess2"/>
    <dgm:cxn modelId="{E4B42DA0-0036-435C-88C5-DD441DF8B618}" type="presParOf" srcId="{67B52113-82B8-4578-85C1-D8F3E17A4650}" destId="{34A84AFC-E4A6-491A-8A71-FF3278B06A22}" srcOrd="3" destOrd="0" presId="urn:microsoft.com/office/officeart/2005/8/layout/lProcess2"/>
    <dgm:cxn modelId="{41EEE83F-3AC0-4FB9-88CC-67601907D580}" type="presParOf" srcId="{67B52113-82B8-4578-85C1-D8F3E17A4650}" destId="{F091844E-BF19-4BE7-A04E-52051FA980CC}" srcOrd="4" destOrd="0" presId="urn:microsoft.com/office/officeart/2005/8/layout/lProcess2"/>
    <dgm:cxn modelId="{950B5BD8-63F8-42E8-A681-426C38926E4A}" type="presParOf" srcId="{F091844E-BF19-4BE7-A04E-52051FA980CC}" destId="{991BF49A-8EB8-454F-B81B-6470434127F3}" srcOrd="0" destOrd="0" presId="urn:microsoft.com/office/officeart/2005/8/layout/lProcess2"/>
    <dgm:cxn modelId="{07E9842B-EE3B-4F1C-B432-EAE461DCE252}" type="presParOf" srcId="{F091844E-BF19-4BE7-A04E-52051FA980CC}" destId="{CE40F546-C0C8-477B-AA69-87F2D72E9AC5}" srcOrd="1" destOrd="0" presId="urn:microsoft.com/office/officeart/2005/8/layout/lProcess2"/>
    <dgm:cxn modelId="{8B648CBD-7928-4CF8-903E-26476BEB0D03}" type="presParOf" srcId="{F091844E-BF19-4BE7-A04E-52051FA980CC}" destId="{A1049D45-2D80-4677-BED0-5B126E504DBC}" srcOrd="2" destOrd="0" presId="urn:microsoft.com/office/officeart/2005/8/layout/lProcess2"/>
    <dgm:cxn modelId="{BB45F5C2-6159-4108-9DA6-4C727EDAB092}" type="presParOf" srcId="{A1049D45-2D80-4677-BED0-5B126E504DBC}" destId="{4972B323-775A-4D09-A4FB-566F32A10968}" srcOrd="0" destOrd="0" presId="urn:microsoft.com/office/officeart/2005/8/layout/lProcess2"/>
    <dgm:cxn modelId="{FDF6B584-A9A0-4A34-A6E5-47F8B1D7A949}" type="presParOf" srcId="{4972B323-775A-4D09-A4FB-566F32A10968}" destId="{EF68D625-358E-46AF-838F-4DFDBD294C06}" srcOrd="0" destOrd="0" presId="urn:microsoft.com/office/officeart/2005/8/layout/lProcess2"/>
    <dgm:cxn modelId="{C8AED4E5-D901-47DD-87F5-A45DD3C89C7A}" type="presParOf" srcId="{4972B323-775A-4D09-A4FB-566F32A10968}" destId="{6E2BA9AD-0B05-4B3C-BFAD-A842999108E5}" srcOrd="1" destOrd="0" presId="urn:microsoft.com/office/officeart/2005/8/layout/lProcess2"/>
    <dgm:cxn modelId="{83803BE1-C0CB-4694-8391-29EBF2D8FB8D}" type="presParOf" srcId="{4972B323-775A-4D09-A4FB-566F32A10968}" destId="{67FBC30A-3CDD-42D4-B7E7-B36C0C9D7B22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0AD1471-350E-4471-A176-3E505624C9AF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o-RO"/>
        </a:p>
      </dgm:t>
    </dgm:pt>
    <dgm:pt modelId="{F9EC4371-70B3-4C3D-86AC-2BD68E5BC122}">
      <dgm:prSet phldrT="[Text]"/>
      <dgm:spPr/>
      <dgm:t>
        <a:bodyPr/>
        <a:lstStyle/>
        <a:p>
          <a:pPr>
            <a:buFont typeface="+mj-lt"/>
            <a:buAutoNum type="arabicPeriod"/>
          </a:pPr>
          <a:r>
            <a:rPr lang="ro-RO" b="1" dirty="0"/>
            <a:t>DOMENIUL PRIORITAR – PERSOANE VÂRSTNICE</a:t>
          </a:r>
          <a:endParaRPr lang="ro-RO" dirty="0"/>
        </a:p>
      </dgm:t>
    </dgm:pt>
    <dgm:pt modelId="{7C5A0B77-CF4B-4DFC-A61C-F0A3F1066984}" type="parTrans" cxnId="{C2424DD0-E2F6-4A56-A5F6-45F898D6015E}">
      <dgm:prSet/>
      <dgm:spPr/>
      <dgm:t>
        <a:bodyPr/>
        <a:lstStyle/>
        <a:p>
          <a:endParaRPr lang="ro-RO"/>
        </a:p>
      </dgm:t>
    </dgm:pt>
    <dgm:pt modelId="{C3313031-8B30-4237-9102-F28D053B3A28}" type="sibTrans" cxnId="{C2424DD0-E2F6-4A56-A5F6-45F898D6015E}">
      <dgm:prSet/>
      <dgm:spPr/>
      <dgm:t>
        <a:bodyPr/>
        <a:lstStyle/>
        <a:p>
          <a:endParaRPr lang="ro-RO"/>
        </a:p>
      </dgm:t>
    </dgm:pt>
    <dgm:pt modelId="{C6A597A1-E97A-4E86-B018-7F7FEC235623}">
      <dgm:prSet phldrT="[Text]"/>
      <dgm:spPr/>
      <dgm:t>
        <a:bodyPr/>
        <a:lstStyle/>
        <a:p>
          <a:pPr>
            <a:buFont typeface="+mj-lt"/>
            <a:buAutoNum type="arabicPeriod"/>
          </a:pPr>
          <a:r>
            <a:rPr lang="ro-RO" b="1" dirty="0"/>
            <a:t>DOMENIUL PRIORITAR – PERSOANE VÂRSTNICE</a:t>
          </a:r>
          <a:endParaRPr lang="ro-RO" dirty="0"/>
        </a:p>
      </dgm:t>
    </dgm:pt>
    <dgm:pt modelId="{27B83326-1F3B-4D48-9810-C4593EF5EE5C}" type="parTrans" cxnId="{E7E6FB78-B3FD-47AA-97F6-C9C1157843FF}">
      <dgm:prSet/>
      <dgm:spPr/>
      <dgm:t>
        <a:bodyPr/>
        <a:lstStyle/>
        <a:p>
          <a:endParaRPr lang="ro-RO"/>
        </a:p>
      </dgm:t>
    </dgm:pt>
    <dgm:pt modelId="{8D236C7D-AA17-4206-849B-AEBEC3E49A06}" type="sibTrans" cxnId="{E7E6FB78-B3FD-47AA-97F6-C9C1157843FF}">
      <dgm:prSet/>
      <dgm:spPr/>
      <dgm:t>
        <a:bodyPr/>
        <a:lstStyle/>
        <a:p>
          <a:endParaRPr lang="ro-RO"/>
        </a:p>
      </dgm:t>
    </dgm:pt>
    <dgm:pt modelId="{C6162615-F0D3-4354-9CCE-E8BA1599052F}">
      <dgm:prSet phldrT="[Text]"/>
      <dgm:spPr/>
      <dgm:t>
        <a:bodyPr/>
        <a:lstStyle/>
        <a:p>
          <a:pPr>
            <a:buFont typeface="+mj-lt"/>
            <a:buAutoNum type="arabicPeriod"/>
          </a:pPr>
          <a:r>
            <a:rPr lang="ro-RO" b="1" dirty="0"/>
            <a:t>DOMENIUL PRIORITAR – PERSOANE VÂRSTNICE</a:t>
          </a:r>
          <a:endParaRPr lang="ro-RO" dirty="0"/>
        </a:p>
      </dgm:t>
    </dgm:pt>
    <dgm:pt modelId="{8C2395A4-42BF-4F0B-B897-5E2B1583E3E6}" type="parTrans" cxnId="{C83CB1D8-32D0-4D57-A054-0E8AD493E474}">
      <dgm:prSet/>
      <dgm:spPr/>
      <dgm:t>
        <a:bodyPr/>
        <a:lstStyle/>
        <a:p>
          <a:endParaRPr lang="ro-RO"/>
        </a:p>
      </dgm:t>
    </dgm:pt>
    <dgm:pt modelId="{11096A64-5A26-40A5-85FE-6E56C63FE817}" type="sibTrans" cxnId="{C83CB1D8-32D0-4D57-A054-0E8AD493E474}">
      <dgm:prSet/>
      <dgm:spPr/>
      <dgm:t>
        <a:bodyPr/>
        <a:lstStyle/>
        <a:p>
          <a:endParaRPr lang="ro-RO"/>
        </a:p>
      </dgm:t>
    </dgm:pt>
    <dgm:pt modelId="{0376CF14-5581-4494-B79D-72BCBF6C946C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ro-RO" dirty="0"/>
            <a:t>Servicii de îngrijire la domiciliu pentru persoane vârstnice, persoane cu dizabilități, persoane aflate în situație de dependență, cod serviciu social: </a:t>
          </a:r>
          <a:r>
            <a:rPr lang="ro-RO" b="1" dirty="0"/>
            <a:t>8810ID-I</a:t>
          </a:r>
          <a:r>
            <a:rPr lang="ro-RO" dirty="0"/>
            <a:t> -unități de îngrijire la domiciliu</a:t>
          </a:r>
        </a:p>
      </dgm:t>
    </dgm:pt>
    <dgm:pt modelId="{819E072C-704B-405E-BC44-A37C40E553C8}" type="parTrans" cxnId="{DD9A37C6-F4C0-4E35-91AA-A0CAC4907495}">
      <dgm:prSet/>
      <dgm:spPr/>
      <dgm:t>
        <a:bodyPr/>
        <a:lstStyle/>
        <a:p>
          <a:endParaRPr lang="ro-RO"/>
        </a:p>
      </dgm:t>
    </dgm:pt>
    <dgm:pt modelId="{C75317C7-BE27-4A0E-914D-3A47FEDD1A7F}" type="sibTrans" cxnId="{DD9A37C6-F4C0-4E35-91AA-A0CAC4907495}">
      <dgm:prSet/>
      <dgm:spPr/>
      <dgm:t>
        <a:bodyPr/>
        <a:lstStyle/>
        <a:p>
          <a:endParaRPr lang="ro-RO"/>
        </a:p>
      </dgm:t>
    </dgm:pt>
    <dgm:pt modelId="{66437F00-45A8-48A0-925A-E16E74443D40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ro-RO" dirty="0"/>
            <a:t>Servicii de îngrijire la domiciliu pentru persoane vârstnice, persoane cu dizabilități, persoane aflate în situație de dependență, cod serviciu social: </a:t>
          </a:r>
          <a:r>
            <a:rPr lang="ro-RO" b="1" dirty="0"/>
            <a:t>8810ID-II</a:t>
          </a:r>
          <a:r>
            <a:rPr lang="ro-RO" dirty="0"/>
            <a:t> - îngrijiri personale la domiciliu (acordate de îngrijitori persoane)</a:t>
          </a:r>
        </a:p>
      </dgm:t>
    </dgm:pt>
    <dgm:pt modelId="{AD6A5782-7D6D-4EF8-AE3C-3482D5F31E73}" type="parTrans" cxnId="{5E9520DD-082A-4EC9-8674-6C891D968CFE}">
      <dgm:prSet/>
      <dgm:spPr/>
      <dgm:t>
        <a:bodyPr/>
        <a:lstStyle/>
        <a:p>
          <a:endParaRPr lang="ro-RO"/>
        </a:p>
      </dgm:t>
    </dgm:pt>
    <dgm:pt modelId="{C252554C-407A-410B-8847-C5A5657308EC}" type="sibTrans" cxnId="{5E9520DD-082A-4EC9-8674-6C891D968CFE}">
      <dgm:prSet/>
      <dgm:spPr/>
      <dgm:t>
        <a:bodyPr/>
        <a:lstStyle/>
        <a:p>
          <a:endParaRPr lang="ro-RO"/>
        </a:p>
      </dgm:t>
    </dgm:pt>
    <dgm:pt modelId="{3EA70196-1EAF-43BA-BFBB-7BF2686A0832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ro-RO" dirty="0"/>
            <a:t>Centre de zi pentru persoane vârstnice – cod </a:t>
          </a:r>
          <a:r>
            <a:rPr lang="ro-RO" dirty="0" err="1"/>
            <a:t>serviu</a:t>
          </a:r>
          <a:r>
            <a:rPr lang="ro-RO" dirty="0"/>
            <a:t> social: </a:t>
          </a:r>
          <a:r>
            <a:rPr lang="ro-RO" b="1" dirty="0"/>
            <a:t>8810CZ-V-I</a:t>
          </a:r>
          <a:r>
            <a:rPr lang="ro-RO" dirty="0"/>
            <a:t> -centre de zi de asistență și recuperare</a:t>
          </a:r>
        </a:p>
      </dgm:t>
    </dgm:pt>
    <dgm:pt modelId="{1C76C9EA-369F-4781-98A7-C7D87567E2B7}" type="parTrans" cxnId="{D5CC7C88-3A7B-42B3-8D6C-6BC50F4E9562}">
      <dgm:prSet/>
      <dgm:spPr/>
      <dgm:t>
        <a:bodyPr/>
        <a:lstStyle/>
        <a:p>
          <a:endParaRPr lang="ro-RO"/>
        </a:p>
      </dgm:t>
    </dgm:pt>
    <dgm:pt modelId="{103BC51A-1FB4-4C6F-8735-8BF477D82006}" type="sibTrans" cxnId="{D5CC7C88-3A7B-42B3-8D6C-6BC50F4E9562}">
      <dgm:prSet/>
      <dgm:spPr/>
      <dgm:t>
        <a:bodyPr/>
        <a:lstStyle/>
        <a:p>
          <a:endParaRPr lang="ro-RO"/>
        </a:p>
      </dgm:t>
    </dgm:pt>
    <dgm:pt modelId="{0ED8D1AE-5808-4D6C-8730-9457F0616A4F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o-RO" dirty="0"/>
            <a:t>Centre de zi pentru persoane vârstnice – cod serviciu social: </a:t>
          </a:r>
          <a:r>
            <a:rPr lang="ro-RO" b="1" dirty="0"/>
            <a:t>8810CZ-V-II</a:t>
          </a:r>
          <a:r>
            <a:rPr lang="ro-RO" dirty="0"/>
            <a:t> - centre de zi de socializare si petrecere a timpului liber (tip club</a:t>
          </a:r>
        </a:p>
      </dgm:t>
    </dgm:pt>
    <dgm:pt modelId="{CDF4DF29-0C80-45A1-A1DA-F45B3E6AB30B}" type="parTrans" cxnId="{C017AFC0-4124-4DEE-B8B3-B508DFB54297}">
      <dgm:prSet/>
      <dgm:spPr/>
      <dgm:t>
        <a:bodyPr/>
        <a:lstStyle/>
        <a:p>
          <a:endParaRPr lang="ro-RO"/>
        </a:p>
      </dgm:t>
    </dgm:pt>
    <dgm:pt modelId="{29AA1966-4651-4333-A7D1-A6B20CC25114}" type="sibTrans" cxnId="{C017AFC0-4124-4DEE-B8B3-B508DFB54297}">
      <dgm:prSet/>
      <dgm:spPr/>
      <dgm:t>
        <a:bodyPr/>
        <a:lstStyle/>
        <a:p>
          <a:endParaRPr lang="ro-RO"/>
        </a:p>
      </dgm:t>
    </dgm:pt>
    <dgm:pt modelId="{E8811C7C-88B3-4C99-AB96-429E11A3D461}">
      <dgm:prSet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r>
            <a:rPr lang="ro-RO" b="1" dirty="0"/>
            <a:t>DGASPC Satu Mare </a:t>
          </a:r>
          <a:r>
            <a:rPr lang="ro-RO" b="1" dirty="0" err="1"/>
            <a:t>urmareste</a:t>
          </a:r>
          <a:r>
            <a:rPr lang="ro-RO" b="1" dirty="0"/>
            <a:t> permanent evitarea </a:t>
          </a:r>
          <a:r>
            <a:rPr lang="ro-RO" b="1" dirty="0" err="1"/>
            <a:t>institutionalizarii</a:t>
          </a:r>
          <a:r>
            <a:rPr lang="ro-RO" b="1" dirty="0"/>
            <a:t> si </a:t>
          </a:r>
          <a:r>
            <a:rPr lang="ro-RO" b="1" dirty="0" err="1"/>
            <a:t>sustinerea</a:t>
          </a:r>
          <a:r>
            <a:rPr lang="ro-RO" b="1" dirty="0"/>
            <a:t>  alternativelor pentru </a:t>
          </a:r>
          <a:r>
            <a:rPr lang="ro-RO" b="1" dirty="0" err="1"/>
            <a:t>mentinerea</a:t>
          </a:r>
          <a:r>
            <a:rPr lang="ro-RO" b="1" dirty="0"/>
            <a:t>  in comunitatea lor prin sprijinirea serviciilor de </a:t>
          </a:r>
          <a:r>
            <a:rPr lang="ro-RO" b="1" dirty="0" err="1"/>
            <a:t>ingrijire</a:t>
          </a:r>
          <a:r>
            <a:rPr lang="ro-RO" b="1" dirty="0"/>
            <a:t> la domiciliu sau servicii de integrare si evitare a excluderii </a:t>
          </a:r>
          <a:r>
            <a:rPr lang="ro-RO" b="1" dirty="0" err="1"/>
            <a:t>marginalizarii</a:t>
          </a:r>
          <a:r>
            <a:rPr lang="ro-RO" b="1" dirty="0"/>
            <a:t> sociale a </a:t>
          </a:r>
          <a:r>
            <a:rPr lang="ro-RO" b="1" dirty="0" err="1"/>
            <a:t>varstncilor</a:t>
          </a:r>
          <a:r>
            <a:rPr lang="ro-RO" b="1" dirty="0"/>
            <a:t> – Centre de zi persoane </a:t>
          </a:r>
          <a:r>
            <a:rPr lang="ro-RO" b="1" dirty="0" err="1"/>
            <a:t>varstnice</a:t>
          </a:r>
          <a:r>
            <a:rPr lang="ro-RO" b="1" dirty="0"/>
            <a:t>. Acest fapt este justificat prin valorile și principiile de lucru menționate de susținere a comunităților locale pentru furnizarea de servicii cât mai aproape de beneficiar.</a:t>
          </a:r>
          <a:r>
            <a:rPr lang="ro-RO" dirty="0"/>
            <a:t> </a:t>
          </a:r>
        </a:p>
      </dgm:t>
    </dgm:pt>
    <dgm:pt modelId="{A5C23FB6-6CA3-40B7-81E7-9B6B5DCFAD54}" type="parTrans" cxnId="{90317D68-2AA9-4314-BC53-A4EED487A5A3}">
      <dgm:prSet/>
      <dgm:spPr/>
      <dgm:t>
        <a:bodyPr/>
        <a:lstStyle/>
        <a:p>
          <a:endParaRPr lang="ro-RO"/>
        </a:p>
      </dgm:t>
    </dgm:pt>
    <dgm:pt modelId="{8C6F8ADE-EAA2-4DFF-953E-F3AB3C3B769B}" type="sibTrans" cxnId="{90317D68-2AA9-4314-BC53-A4EED487A5A3}">
      <dgm:prSet/>
      <dgm:spPr/>
      <dgm:t>
        <a:bodyPr/>
        <a:lstStyle/>
        <a:p>
          <a:endParaRPr lang="ro-RO"/>
        </a:p>
      </dgm:t>
    </dgm:pt>
    <dgm:pt modelId="{67B52113-82B8-4578-85C1-D8F3E17A4650}" type="pres">
      <dgm:prSet presAssocID="{70AD1471-350E-4471-A176-3E505624C9AF}" presName="theList" presStyleCnt="0">
        <dgm:presLayoutVars>
          <dgm:dir/>
          <dgm:animLvl val="lvl"/>
          <dgm:resizeHandles val="exact"/>
        </dgm:presLayoutVars>
      </dgm:prSet>
      <dgm:spPr/>
    </dgm:pt>
    <dgm:pt modelId="{518124B8-3335-445A-BB08-DC48D08FF1E6}" type="pres">
      <dgm:prSet presAssocID="{F9EC4371-70B3-4C3D-86AC-2BD68E5BC122}" presName="compNode" presStyleCnt="0"/>
      <dgm:spPr/>
    </dgm:pt>
    <dgm:pt modelId="{A2ED74CD-1299-4F14-98B9-BB10887F0D89}" type="pres">
      <dgm:prSet presAssocID="{F9EC4371-70B3-4C3D-86AC-2BD68E5BC122}" presName="aNode" presStyleLbl="bgShp" presStyleIdx="0" presStyleCnt="3" custLinFactNeighborX="-29"/>
      <dgm:spPr/>
    </dgm:pt>
    <dgm:pt modelId="{BA97FF7F-21CA-492F-B0EF-AB7F216AD8C4}" type="pres">
      <dgm:prSet presAssocID="{F9EC4371-70B3-4C3D-86AC-2BD68E5BC122}" presName="textNode" presStyleLbl="bgShp" presStyleIdx="0" presStyleCnt="3"/>
      <dgm:spPr/>
    </dgm:pt>
    <dgm:pt modelId="{4D60BD2D-1349-4953-B201-EF298DA9D080}" type="pres">
      <dgm:prSet presAssocID="{F9EC4371-70B3-4C3D-86AC-2BD68E5BC122}" presName="compChildNode" presStyleCnt="0"/>
      <dgm:spPr/>
    </dgm:pt>
    <dgm:pt modelId="{55BC672F-37C9-48D6-AF80-4852120B9A8F}" type="pres">
      <dgm:prSet presAssocID="{F9EC4371-70B3-4C3D-86AC-2BD68E5BC122}" presName="theInnerList" presStyleCnt="0"/>
      <dgm:spPr/>
    </dgm:pt>
    <dgm:pt modelId="{23A6FBC7-22B4-4FD2-B8CF-BDC25616D7DC}" type="pres">
      <dgm:prSet presAssocID="{66437F00-45A8-48A0-925A-E16E74443D40}" presName="childNode" presStyleLbl="node1" presStyleIdx="0" presStyleCnt="5">
        <dgm:presLayoutVars>
          <dgm:bulletEnabled val="1"/>
        </dgm:presLayoutVars>
      </dgm:prSet>
      <dgm:spPr/>
    </dgm:pt>
    <dgm:pt modelId="{72E0C2DE-80DD-4C71-B7CB-943755C011B3}" type="pres">
      <dgm:prSet presAssocID="{66437F00-45A8-48A0-925A-E16E74443D40}" presName="aSpace2" presStyleCnt="0"/>
      <dgm:spPr/>
    </dgm:pt>
    <dgm:pt modelId="{53B9B9A6-97A5-4321-8A1D-D5A038366491}" type="pres">
      <dgm:prSet presAssocID="{0376CF14-5581-4494-B79D-72BCBF6C946C}" presName="childNode" presStyleLbl="node1" presStyleIdx="1" presStyleCnt="5">
        <dgm:presLayoutVars>
          <dgm:bulletEnabled val="1"/>
        </dgm:presLayoutVars>
      </dgm:prSet>
      <dgm:spPr/>
    </dgm:pt>
    <dgm:pt modelId="{1B683B48-2E31-4033-8CF3-CD9C540AEECA}" type="pres">
      <dgm:prSet presAssocID="{F9EC4371-70B3-4C3D-86AC-2BD68E5BC122}" presName="aSpace" presStyleCnt="0"/>
      <dgm:spPr/>
    </dgm:pt>
    <dgm:pt modelId="{48F85326-CC70-4680-AC5C-9FAA5D5B5B77}" type="pres">
      <dgm:prSet presAssocID="{C6A597A1-E97A-4E86-B018-7F7FEC235623}" presName="compNode" presStyleCnt="0"/>
      <dgm:spPr/>
    </dgm:pt>
    <dgm:pt modelId="{C0DEEAD2-9913-40A2-8307-EA67D67D8088}" type="pres">
      <dgm:prSet presAssocID="{C6A597A1-E97A-4E86-B018-7F7FEC235623}" presName="aNode" presStyleLbl="bgShp" presStyleIdx="1" presStyleCnt="3"/>
      <dgm:spPr>
        <a:prstGeom prst="irregularSeal1">
          <a:avLst/>
        </a:prstGeom>
      </dgm:spPr>
    </dgm:pt>
    <dgm:pt modelId="{B222E244-6E98-4CFA-9E93-3E8C1CD83820}" type="pres">
      <dgm:prSet presAssocID="{C6A597A1-E97A-4E86-B018-7F7FEC235623}" presName="textNode" presStyleLbl="bgShp" presStyleIdx="1" presStyleCnt="3"/>
      <dgm:spPr>
        <a:prstGeom prst="irregularSeal1">
          <a:avLst/>
        </a:prstGeom>
      </dgm:spPr>
    </dgm:pt>
    <dgm:pt modelId="{C84DC1FB-5C97-476C-81C0-241EE0DA0333}" type="pres">
      <dgm:prSet presAssocID="{C6A597A1-E97A-4E86-B018-7F7FEC235623}" presName="compChildNode" presStyleCnt="0"/>
      <dgm:spPr/>
    </dgm:pt>
    <dgm:pt modelId="{47B6177E-CB16-4E24-AD2B-018898E4860F}" type="pres">
      <dgm:prSet presAssocID="{C6A597A1-E97A-4E86-B018-7F7FEC235623}" presName="theInnerList" presStyleCnt="0"/>
      <dgm:spPr/>
    </dgm:pt>
    <dgm:pt modelId="{C5B9423E-F07B-41A6-BCD6-39B3832129AD}" type="pres">
      <dgm:prSet presAssocID="{E8811C7C-88B3-4C99-AB96-429E11A3D461}" presName="childNode" presStyleLbl="node1" presStyleIdx="2" presStyleCnt="5">
        <dgm:presLayoutVars>
          <dgm:bulletEnabled val="1"/>
        </dgm:presLayoutVars>
      </dgm:prSet>
      <dgm:spPr/>
    </dgm:pt>
    <dgm:pt modelId="{34A84AFC-E4A6-491A-8A71-FF3278B06A22}" type="pres">
      <dgm:prSet presAssocID="{C6A597A1-E97A-4E86-B018-7F7FEC235623}" presName="aSpace" presStyleCnt="0"/>
      <dgm:spPr/>
    </dgm:pt>
    <dgm:pt modelId="{F091844E-BF19-4BE7-A04E-52051FA980CC}" type="pres">
      <dgm:prSet presAssocID="{C6162615-F0D3-4354-9CCE-E8BA1599052F}" presName="compNode" presStyleCnt="0"/>
      <dgm:spPr/>
    </dgm:pt>
    <dgm:pt modelId="{991BF49A-8EB8-454F-B81B-6470434127F3}" type="pres">
      <dgm:prSet presAssocID="{C6162615-F0D3-4354-9CCE-E8BA1599052F}" presName="aNode" presStyleLbl="bgShp" presStyleIdx="2" presStyleCnt="3"/>
      <dgm:spPr/>
    </dgm:pt>
    <dgm:pt modelId="{CE40F546-C0C8-477B-AA69-87F2D72E9AC5}" type="pres">
      <dgm:prSet presAssocID="{C6162615-F0D3-4354-9CCE-E8BA1599052F}" presName="textNode" presStyleLbl="bgShp" presStyleIdx="2" presStyleCnt="3"/>
      <dgm:spPr/>
    </dgm:pt>
    <dgm:pt modelId="{A1049D45-2D80-4677-BED0-5B126E504DBC}" type="pres">
      <dgm:prSet presAssocID="{C6162615-F0D3-4354-9CCE-E8BA1599052F}" presName="compChildNode" presStyleCnt="0"/>
      <dgm:spPr/>
    </dgm:pt>
    <dgm:pt modelId="{4972B323-775A-4D09-A4FB-566F32A10968}" type="pres">
      <dgm:prSet presAssocID="{C6162615-F0D3-4354-9CCE-E8BA1599052F}" presName="theInnerList" presStyleCnt="0"/>
      <dgm:spPr/>
    </dgm:pt>
    <dgm:pt modelId="{0999FC6D-7690-4E77-A0EF-9A842E82CA68}" type="pres">
      <dgm:prSet presAssocID="{3EA70196-1EAF-43BA-BFBB-7BF2686A0832}" presName="childNode" presStyleLbl="node1" presStyleIdx="3" presStyleCnt="5">
        <dgm:presLayoutVars>
          <dgm:bulletEnabled val="1"/>
        </dgm:presLayoutVars>
      </dgm:prSet>
      <dgm:spPr/>
    </dgm:pt>
    <dgm:pt modelId="{9846CB1D-E5CD-4C40-BED5-4A4A8B9ADA80}" type="pres">
      <dgm:prSet presAssocID="{3EA70196-1EAF-43BA-BFBB-7BF2686A0832}" presName="aSpace2" presStyleCnt="0"/>
      <dgm:spPr/>
    </dgm:pt>
    <dgm:pt modelId="{0B8DF1E6-2462-4D2B-99D5-C9852AD91CD4}" type="pres">
      <dgm:prSet presAssocID="{0ED8D1AE-5808-4D6C-8730-9457F0616A4F}" presName="childNode" presStyleLbl="node1" presStyleIdx="4" presStyleCnt="5">
        <dgm:presLayoutVars>
          <dgm:bulletEnabled val="1"/>
        </dgm:presLayoutVars>
      </dgm:prSet>
      <dgm:spPr/>
    </dgm:pt>
  </dgm:ptLst>
  <dgm:cxnLst>
    <dgm:cxn modelId="{BEA71A28-563D-4602-B580-B46BF7A58C1A}" type="presOf" srcId="{C6162615-F0D3-4354-9CCE-E8BA1599052F}" destId="{CE40F546-C0C8-477B-AA69-87F2D72E9AC5}" srcOrd="1" destOrd="0" presId="urn:microsoft.com/office/officeart/2005/8/layout/lProcess2"/>
    <dgm:cxn modelId="{7D77142C-9EDF-4157-95F9-C1DA2B2AABFC}" type="presOf" srcId="{C6A597A1-E97A-4E86-B018-7F7FEC235623}" destId="{B222E244-6E98-4CFA-9E93-3E8C1CD83820}" srcOrd="1" destOrd="0" presId="urn:microsoft.com/office/officeart/2005/8/layout/lProcess2"/>
    <dgm:cxn modelId="{24117F2D-96C3-4C78-A7D5-309D1D1C94AA}" type="presOf" srcId="{70AD1471-350E-4471-A176-3E505624C9AF}" destId="{67B52113-82B8-4578-85C1-D8F3E17A4650}" srcOrd="0" destOrd="0" presId="urn:microsoft.com/office/officeart/2005/8/layout/lProcess2"/>
    <dgm:cxn modelId="{A92B6B37-CB0E-43E8-B87C-08577C0E186F}" type="presOf" srcId="{F9EC4371-70B3-4C3D-86AC-2BD68E5BC122}" destId="{A2ED74CD-1299-4F14-98B9-BB10887F0D89}" srcOrd="0" destOrd="0" presId="urn:microsoft.com/office/officeart/2005/8/layout/lProcess2"/>
    <dgm:cxn modelId="{1C5D5C3D-496C-4BD0-99B3-C5BB445CFE69}" type="presOf" srcId="{F9EC4371-70B3-4C3D-86AC-2BD68E5BC122}" destId="{BA97FF7F-21CA-492F-B0EF-AB7F216AD8C4}" srcOrd="1" destOrd="0" presId="urn:microsoft.com/office/officeart/2005/8/layout/lProcess2"/>
    <dgm:cxn modelId="{C9220B3F-CF75-431C-9400-E688A3D81362}" type="presOf" srcId="{C6162615-F0D3-4354-9CCE-E8BA1599052F}" destId="{991BF49A-8EB8-454F-B81B-6470434127F3}" srcOrd="0" destOrd="0" presId="urn:microsoft.com/office/officeart/2005/8/layout/lProcess2"/>
    <dgm:cxn modelId="{D1FE845E-D499-4FA1-8A6A-3A377562F963}" type="presOf" srcId="{0376CF14-5581-4494-B79D-72BCBF6C946C}" destId="{53B9B9A6-97A5-4321-8A1D-D5A038366491}" srcOrd="0" destOrd="0" presId="urn:microsoft.com/office/officeart/2005/8/layout/lProcess2"/>
    <dgm:cxn modelId="{2E8E6E67-44BC-4E4A-8C18-9CD0F2B6B420}" type="presOf" srcId="{66437F00-45A8-48A0-925A-E16E74443D40}" destId="{23A6FBC7-22B4-4FD2-B8CF-BDC25616D7DC}" srcOrd="0" destOrd="0" presId="urn:microsoft.com/office/officeart/2005/8/layout/lProcess2"/>
    <dgm:cxn modelId="{90317D68-2AA9-4314-BC53-A4EED487A5A3}" srcId="{C6A597A1-E97A-4E86-B018-7F7FEC235623}" destId="{E8811C7C-88B3-4C99-AB96-429E11A3D461}" srcOrd="0" destOrd="0" parTransId="{A5C23FB6-6CA3-40B7-81E7-9B6B5DCFAD54}" sibTransId="{8C6F8ADE-EAA2-4DFF-953E-F3AB3C3B769B}"/>
    <dgm:cxn modelId="{C775B268-143C-40F3-8C27-993F286C211F}" type="presOf" srcId="{0ED8D1AE-5808-4D6C-8730-9457F0616A4F}" destId="{0B8DF1E6-2462-4D2B-99D5-C9852AD91CD4}" srcOrd="0" destOrd="0" presId="urn:microsoft.com/office/officeart/2005/8/layout/lProcess2"/>
    <dgm:cxn modelId="{CFAB1A53-290E-4623-8B27-0F94FA65ADB1}" type="presOf" srcId="{3EA70196-1EAF-43BA-BFBB-7BF2686A0832}" destId="{0999FC6D-7690-4E77-A0EF-9A842E82CA68}" srcOrd="0" destOrd="0" presId="urn:microsoft.com/office/officeart/2005/8/layout/lProcess2"/>
    <dgm:cxn modelId="{E7E6FB78-B3FD-47AA-97F6-C9C1157843FF}" srcId="{70AD1471-350E-4471-A176-3E505624C9AF}" destId="{C6A597A1-E97A-4E86-B018-7F7FEC235623}" srcOrd="1" destOrd="0" parTransId="{27B83326-1F3B-4D48-9810-C4593EF5EE5C}" sibTransId="{8D236C7D-AA17-4206-849B-AEBEC3E49A06}"/>
    <dgm:cxn modelId="{D5CC7C88-3A7B-42B3-8D6C-6BC50F4E9562}" srcId="{C6162615-F0D3-4354-9CCE-E8BA1599052F}" destId="{3EA70196-1EAF-43BA-BFBB-7BF2686A0832}" srcOrd="0" destOrd="0" parTransId="{1C76C9EA-369F-4781-98A7-C7D87567E2B7}" sibTransId="{103BC51A-1FB4-4C6F-8735-8BF477D82006}"/>
    <dgm:cxn modelId="{28C000B2-91E9-4A64-8E27-2450A73E11F6}" type="presOf" srcId="{C6A597A1-E97A-4E86-B018-7F7FEC235623}" destId="{C0DEEAD2-9913-40A2-8307-EA67D67D8088}" srcOrd="0" destOrd="0" presId="urn:microsoft.com/office/officeart/2005/8/layout/lProcess2"/>
    <dgm:cxn modelId="{C017AFC0-4124-4DEE-B8B3-B508DFB54297}" srcId="{C6162615-F0D3-4354-9CCE-E8BA1599052F}" destId="{0ED8D1AE-5808-4D6C-8730-9457F0616A4F}" srcOrd="1" destOrd="0" parTransId="{CDF4DF29-0C80-45A1-A1DA-F45B3E6AB30B}" sibTransId="{29AA1966-4651-4333-A7D1-A6B20CC25114}"/>
    <dgm:cxn modelId="{DD9A37C6-F4C0-4E35-91AA-A0CAC4907495}" srcId="{F9EC4371-70B3-4C3D-86AC-2BD68E5BC122}" destId="{0376CF14-5581-4494-B79D-72BCBF6C946C}" srcOrd="1" destOrd="0" parTransId="{819E072C-704B-405E-BC44-A37C40E553C8}" sibTransId="{C75317C7-BE27-4A0E-914D-3A47FEDD1A7F}"/>
    <dgm:cxn modelId="{C2424DD0-E2F6-4A56-A5F6-45F898D6015E}" srcId="{70AD1471-350E-4471-A176-3E505624C9AF}" destId="{F9EC4371-70B3-4C3D-86AC-2BD68E5BC122}" srcOrd="0" destOrd="0" parTransId="{7C5A0B77-CF4B-4DFC-A61C-F0A3F1066984}" sibTransId="{C3313031-8B30-4237-9102-F28D053B3A28}"/>
    <dgm:cxn modelId="{045752D5-4F35-4783-99CA-A0A3D74FDC32}" type="presOf" srcId="{E8811C7C-88B3-4C99-AB96-429E11A3D461}" destId="{C5B9423E-F07B-41A6-BCD6-39B3832129AD}" srcOrd="0" destOrd="0" presId="urn:microsoft.com/office/officeart/2005/8/layout/lProcess2"/>
    <dgm:cxn modelId="{C83CB1D8-32D0-4D57-A054-0E8AD493E474}" srcId="{70AD1471-350E-4471-A176-3E505624C9AF}" destId="{C6162615-F0D3-4354-9CCE-E8BA1599052F}" srcOrd="2" destOrd="0" parTransId="{8C2395A4-42BF-4F0B-B897-5E2B1583E3E6}" sibTransId="{11096A64-5A26-40A5-85FE-6E56C63FE817}"/>
    <dgm:cxn modelId="{5E9520DD-082A-4EC9-8674-6C891D968CFE}" srcId="{F9EC4371-70B3-4C3D-86AC-2BD68E5BC122}" destId="{66437F00-45A8-48A0-925A-E16E74443D40}" srcOrd="0" destOrd="0" parTransId="{AD6A5782-7D6D-4EF8-AE3C-3482D5F31E73}" sibTransId="{C252554C-407A-410B-8847-C5A5657308EC}"/>
    <dgm:cxn modelId="{39734D6A-9F51-4B9A-86A7-9E635AFF2BA1}" type="presParOf" srcId="{67B52113-82B8-4578-85C1-D8F3E17A4650}" destId="{518124B8-3335-445A-BB08-DC48D08FF1E6}" srcOrd="0" destOrd="0" presId="urn:microsoft.com/office/officeart/2005/8/layout/lProcess2"/>
    <dgm:cxn modelId="{FBDD4178-281D-4C1E-BD68-76E164FB3776}" type="presParOf" srcId="{518124B8-3335-445A-BB08-DC48D08FF1E6}" destId="{A2ED74CD-1299-4F14-98B9-BB10887F0D89}" srcOrd="0" destOrd="0" presId="urn:microsoft.com/office/officeart/2005/8/layout/lProcess2"/>
    <dgm:cxn modelId="{4F16FE88-C90E-4288-A08A-1A7FCBF84539}" type="presParOf" srcId="{518124B8-3335-445A-BB08-DC48D08FF1E6}" destId="{BA97FF7F-21CA-492F-B0EF-AB7F216AD8C4}" srcOrd="1" destOrd="0" presId="urn:microsoft.com/office/officeart/2005/8/layout/lProcess2"/>
    <dgm:cxn modelId="{E9A2FDC5-FE22-4ED9-AB76-D7F1C2655621}" type="presParOf" srcId="{518124B8-3335-445A-BB08-DC48D08FF1E6}" destId="{4D60BD2D-1349-4953-B201-EF298DA9D080}" srcOrd="2" destOrd="0" presId="urn:microsoft.com/office/officeart/2005/8/layout/lProcess2"/>
    <dgm:cxn modelId="{E63F1904-D170-4498-9B5A-A138054338E5}" type="presParOf" srcId="{4D60BD2D-1349-4953-B201-EF298DA9D080}" destId="{55BC672F-37C9-48D6-AF80-4852120B9A8F}" srcOrd="0" destOrd="0" presId="urn:microsoft.com/office/officeart/2005/8/layout/lProcess2"/>
    <dgm:cxn modelId="{CDA82107-B92E-4D01-84F0-A023715470FB}" type="presParOf" srcId="{55BC672F-37C9-48D6-AF80-4852120B9A8F}" destId="{23A6FBC7-22B4-4FD2-B8CF-BDC25616D7DC}" srcOrd="0" destOrd="0" presId="urn:microsoft.com/office/officeart/2005/8/layout/lProcess2"/>
    <dgm:cxn modelId="{C327BF2D-2D10-48B7-B3CC-796901CA0294}" type="presParOf" srcId="{55BC672F-37C9-48D6-AF80-4852120B9A8F}" destId="{72E0C2DE-80DD-4C71-B7CB-943755C011B3}" srcOrd="1" destOrd="0" presId="urn:microsoft.com/office/officeart/2005/8/layout/lProcess2"/>
    <dgm:cxn modelId="{4DE6E122-4211-4526-9506-D3652FE007A9}" type="presParOf" srcId="{55BC672F-37C9-48D6-AF80-4852120B9A8F}" destId="{53B9B9A6-97A5-4321-8A1D-D5A038366491}" srcOrd="2" destOrd="0" presId="urn:microsoft.com/office/officeart/2005/8/layout/lProcess2"/>
    <dgm:cxn modelId="{178B467D-F8F6-4888-BA36-57A5C928AEA6}" type="presParOf" srcId="{67B52113-82B8-4578-85C1-D8F3E17A4650}" destId="{1B683B48-2E31-4033-8CF3-CD9C540AEECA}" srcOrd="1" destOrd="0" presId="urn:microsoft.com/office/officeart/2005/8/layout/lProcess2"/>
    <dgm:cxn modelId="{7EE93AE1-6544-42E1-BD23-E04AFC25FD74}" type="presParOf" srcId="{67B52113-82B8-4578-85C1-D8F3E17A4650}" destId="{48F85326-CC70-4680-AC5C-9FAA5D5B5B77}" srcOrd="2" destOrd="0" presId="urn:microsoft.com/office/officeart/2005/8/layout/lProcess2"/>
    <dgm:cxn modelId="{442A6A67-34A7-4508-AB97-B935EBF53BA9}" type="presParOf" srcId="{48F85326-CC70-4680-AC5C-9FAA5D5B5B77}" destId="{C0DEEAD2-9913-40A2-8307-EA67D67D8088}" srcOrd="0" destOrd="0" presId="urn:microsoft.com/office/officeart/2005/8/layout/lProcess2"/>
    <dgm:cxn modelId="{D9883D61-C07B-469A-BEF9-6F5DBAC286D6}" type="presParOf" srcId="{48F85326-CC70-4680-AC5C-9FAA5D5B5B77}" destId="{B222E244-6E98-4CFA-9E93-3E8C1CD83820}" srcOrd="1" destOrd="0" presId="urn:microsoft.com/office/officeart/2005/8/layout/lProcess2"/>
    <dgm:cxn modelId="{BDE9B2F1-9261-40EA-A2A4-192F3507FD34}" type="presParOf" srcId="{48F85326-CC70-4680-AC5C-9FAA5D5B5B77}" destId="{C84DC1FB-5C97-476C-81C0-241EE0DA0333}" srcOrd="2" destOrd="0" presId="urn:microsoft.com/office/officeart/2005/8/layout/lProcess2"/>
    <dgm:cxn modelId="{CA24A64C-2B85-4242-90B3-9901F9051B27}" type="presParOf" srcId="{C84DC1FB-5C97-476C-81C0-241EE0DA0333}" destId="{47B6177E-CB16-4E24-AD2B-018898E4860F}" srcOrd="0" destOrd="0" presId="urn:microsoft.com/office/officeart/2005/8/layout/lProcess2"/>
    <dgm:cxn modelId="{903CCEB3-7BBC-4694-8612-CE93F5DC1531}" type="presParOf" srcId="{47B6177E-CB16-4E24-AD2B-018898E4860F}" destId="{C5B9423E-F07B-41A6-BCD6-39B3832129AD}" srcOrd="0" destOrd="0" presId="urn:microsoft.com/office/officeart/2005/8/layout/lProcess2"/>
    <dgm:cxn modelId="{E4B42DA0-0036-435C-88C5-DD441DF8B618}" type="presParOf" srcId="{67B52113-82B8-4578-85C1-D8F3E17A4650}" destId="{34A84AFC-E4A6-491A-8A71-FF3278B06A22}" srcOrd="3" destOrd="0" presId="urn:microsoft.com/office/officeart/2005/8/layout/lProcess2"/>
    <dgm:cxn modelId="{41EEE83F-3AC0-4FB9-88CC-67601907D580}" type="presParOf" srcId="{67B52113-82B8-4578-85C1-D8F3E17A4650}" destId="{F091844E-BF19-4BE7-A04E-52051FA980CC}" srcOrd="4" destOrd="0" presId="urn:microsoft.com/office/officeart/2005/8/layout/lProcess2"/>
    <dgm:cxn modelId="{950B5BD8-63F8-42E8-A681-426C38926E4A}" type="presParOf" srcId="{F091844E-BF19-4BE7-A04E-52051FA980CC}" destId="{991BF49A-8EB8-454F-B81B-6470434127F3}" srcOrd="0" destOrd="0" presId="urn:microsoft.com/office/officeart/2005/8/layout/lProcess2"/>
    <dgm:cxn modelId="{07E9842B-EE3B-4F1C-B432-EAE461DCE252}" type="presParOf" srcId="{F091844E-BF19-4BE7-A04E-52051FA980CC}" destId="{CE40F546-C0C8-477B-AA69-87F2D72E9AC5}" srcOrd="1" destOrd="0" presId="urn:microsoft.com/office/officeart/2005/8/layout/lProcess2"/>
    <dgm:cxn modelId="{8B648CBD-7928-4CF8-903E-26476BEB0D03}" type="presParOf" srcId="{F091844E-BF19-4BE7-A04E-52051FA980CC}" destId="{A1049D45-2D80-4677-BED0-5B126E504DBC}" srcOrd="2" destOrd="0" presId="urn:microsoft.com/office/officeart/2005/8/layout/lProcess2"/>
    <dgm:cxn modelId="{BB45F5C2-6159-4108-9DA6-4C727EDAB092}" type="presParOf" srcId="{A1049D45-2D80-4677-BED0-5B126E504DBC}" destId="{4972B323-775A-4D09-A4FB-566F32A10968}" srcOrd="0" destOrd="0" presId="urn:microsoft.com/office/officeart/2005/8/layout/lProcess2"/>
    <dgm:cxn modelId="{4F4A13C8-2DEB-4BAA-BB75-396BCA90ACD9}" type="presParOf" srcId="{4972B323-775A-4D09-A4FB-566F32A10968}" destId="{0999FC6D-7690-4E77-A0EF-9A842E82CA68}" srcOrd="0" destOrd="0" presId="urn:microsoft.com/office/officeart/2005/8/layout/lProcess2"/>
    <dgm:cxn modelId="{461E486A-8FAD-4F1A-809C-347BAA4CF266}" type="presParOf" srcId="{4972B323-775A-4D09-A4FB-566F32A10968}" destId="{9846CB1D-E5CD-4C40-BED5-4A4A8B9ADA80}" srcOrd="1" destOrd="0" presId="urn:microsoft.com/office/officeart/2005/8/layout/lProcess2"/>
    <dgm:cxn modelId="{8B0D9B18-74E0-47A5-9FAE-C4257529A261}" type="presParOf" srcId="{4972B323-775A-4D09-A4FB-566F32A10968}" destId="{0B8DF1E6-2462-4D2B-99D5-C9852AD91CD4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0AD1471-350E-4471-A176-3E505624C9AF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o-RO"/>
        </a:p>
      </dgm:t>
    </dgm:pt>
    <dgm:pt modelId="{F9EC4371-70B3-4C3D-86AC-2BD68E5BC122}">
      <dgm:prSet phldrT="[Text]"/>
      <dgm:spPr/>
      <dgm:t>
        <a:bodyPr/>
        <a:lstStyle/>
        <a:p>
          <a:pPr>
            <a:buFont typeface="+mj-lt"/>
            <a:buAutoNum type="arabicPeriod"/>
          </a:pPr>
          <a:r>
            <a:rPr lang="ro-RO" b="1" dirty="0"/>
            <a:t>DOMENIUL PRIORITAR – PERSOANE ÎN RISC DE SĂRĂCIE</a:t>
          </a:r>
          <a:endParaRPr lang="ro-RO" dirty="0"/>
        </a:p>
      </dgm:t>
    </dgm:pt>
    <dgm:pt modelId="{7C5A0B77-CF4B-4DFC-A61C-F0A3F1066984}" type="parTrans" cxnId="{C2424DD0-E2F6-4A56-A5F6-45F898D6015E}">
      <dgm:prSet/>
      <dgm:spPr/>
      <dgm:t>
        <a:bodyPr/>
        <a:lstStyle/>
        <a:p>
          <a:endParaRPr lang="ro-RO"/>
        </a:p>
      </dgm:t>
    </dgm:pt>
    <dgm:pt modelId="{C3313031-8B30-4237-9102-F28D053B3A28}" type="sibTrans" cxnId="{C2424DD0-E2F6-4A56-A5F6-45F898D6015E}">
      <dgm:prSet/>
      <dgm:spPr/>
      <dgm:t>
        <a:bodyPr/>
        <a:lstStyle/>
        <a:p>
          <a:endParaRPr lang="ro-RO"/>
        </a:p>
      </dgm:t>
    </dgm:pt>
    <dgm:pt modelId="{C6A597A1-E97A-4E86-B018-7F7FEC235623}">
      <dgm:prSet phldrT="[Text]"/>
      <dgm:spPr/>
      <dgm:t>
        <a:bodyPr/>
        <a:lstStyle/>
        <a:p>
          <a:pPr>
            <a:buFont typeface="+mj-lt"/>
            <a:buAutoNum type="arabicPeriod"/>
          </a:pPr>
          <a:r>
            <a:rPr lang="ro-RO" b="1" dirty="0"/>
            <a:t>DOMENIUL PRIORITAR – PERSOANE ÎN RISC DE SĂRĂCIE</a:t>
          </a:r>
          <a:endParaRPr lang="ro-RO" dirty="0"/>
        </a:p>
      </dgm:t>
    </dgm:pt>
    <dgm:pt modelId="{27B83326-1F3B-4D48-9810-C4593EF5EE5C}" type="parTrans" cxnId="{E7E6FB78-B3FD-47AA-97F6-C9C1157843FF}">
      <dgm:prSet/>
      <dgm:spPr/>
      <dgm:t>
        <a:bodyPr/>
        <a:lstStyle/>
        <a:p>
          <a:endParaRPr lang="ro-RO"/>
        </a:p>
      </dgm:t>
    </dgm:pt>
    <dgm:pt modelId="{8D236C7D-AA17-4206-849B-AEBEC3E49A06}" type="sibTrans" cxnId="{E7E6FB78-B3FD-47AA-97F6-C9C1157843FF}">
      <dgm:prSet/>
      <dgm:spPr/>
      <dgm:t>
        <a:bodyPr/>
        <a:lstStyle/>
        <a:p>
          <a:endParaRPr lang="ro-RO"/>
        </a:p>
      </dgm:t>
    </dgm:pt>
    <dgm:pt modelId="{C6162615-F0D3-4354-9CCE-E8BA1599052F}">
      <dgm:prSet phldrT="[Text]"/>
      <dgm:spPr/>
      <dgm:t>
        <a:bodyPr/>
        <a:lstStyle/>
        <a:p>
          <a:pPr>
            <a:buFont typeface="+mj-lt"/>
            <a:buAutoNum type="arabicPeriod"/>
          </a:pPr>
          <a:r>
            <a:rPr lang="ro-RO" b="1" dirty="0"/>
            <a:t>DOMENIUL PRIORITAR – PERSOANE ÎN RISC DE SĂRĂCIE</a:t>
          </a:r>
          <a:endParaRPr lang="ro-RO" dirty="0"/>
        </a:p>
      </dgm:t>
    </dgm:pt>
    <dgm:pt modelId="{8C2395A4-42BF-4F0B-B897-5E2B1583E3E6}" type="parTrans" cxnId="{C83CB1D8-32D0-4D57-A054-0E8AD493E474}">
      <dgm:prSet/>
      <dgm:spPr/>
      <dgm:t>
        <a:bodyPr/>
        <a:lstStyle/>
        <a:p>
          <a:endParaRPr lang="ro-RO"/>
        </a:p>
      </dgm:t>
    </dgm:pt>
    <dgm:pt modelId="{11096A64-5A26-40A5-85FE-6E56C63FE817}" type="sibTrans" cxnId="{C83CB1D8-32D0-4D57-A054-0E8AD493E474}">
      <dgm:prSet/>
      <dgm:spPr/>
      <dgm:t>
        <a:bodyPr/>
        <a:lstStyle/>
        <a:p>
          <a:endParaRPr lang="ro-RO"/>
        </a:p>
      </dgm:t>
    </dgm:pt>
    <dgm:pt modelId="{0376CF14-5581-4494-B79D-72BCBF6C946C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it-IT" dirty="0"/>
            <a:t>Centre de preparare și distribuire a hranei pentru persoane în risc de sărăcie- cod serviciu social: </a:t>
          </a:r>
          <a:r>
            <a:rPr lang="it-IT" b="1" dirty="0"/>
            <a:t>8899 CPDH- II -</a:t>
          </a:r>
          <a:r>
            <a:rPr lang="it-IT" dirty="0"/>
            <a:t>servicii mobile de acordare a hranei-masa pe roți</a:t>
          </a:r>
          <a:endParaRPr lang="ro-RO" dirty="0"/>
        </a:p>
      </dgm:t>
    </dgm:pt>
    <dgm:pt modelId="{819E072C-704B-405E-BC44-A37C40E553C8}" type="parTrans" cxnId="{DD9A37C6-F4C0-4E35-91AA-A0CAC4907495}">
      <dgm:prSet/>
      <dgm:spPr/>
      <dgm:t>
        <a:bodyPr/>
        <a:lstStyle/>
        <a:p>
          <a:endParaRPr lang="ro-RO"/>
        </a:p>
      </dgm:t>
    </dgm:pt>
    <dgm:pt modelId="{C75317C7-BE27-4A0E-914D-3A47FEDD1A7F}" type="sibTrans" cxnId="{DD9A37C6-F4C0-4E35-91AA-A0CAC4907495}">
      <dgm:prSet/>
      <dgm:spPr/>
      <dgm:t>
        <a:bodyPr/>
        <a:lstStyle/>
        <a:p>
          <a:endParaRPr lang="ro-RO"/>
        </a:p>
      </dgm:t>
    </dgm:pt>
    <dgm:pt modelId="{66437F00-45A8-48A0-925A-E16E74443D40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it-IT" dirty="0"/>
            <a:t>Centre de preparare și distribuire a hranei pentru persoane în risc de sărăcie- cod serviciu social: </a:t>
          </a:r>
          <a:r>
            <a:rPr lang="it-IT" b="1" dirty="0"/>
            <a:t>8899 CPDH- I -</a:t>
          </a:r>
          <a:r>
            <a:rPr lang="it-IT" dirty="0"/>
            <a:t>cantine sociale</a:t>
          </a:r>
          <a:endParaRPr lang="ro-RO" dirty="0"/>
        </a:p>
        <a:p>
          <a:endParaRPr lang="ro-RO" dirty="0"/>
        </a:p>
      </dgm:t>
    </dgm:pt>
    <dgm:pt modelId="{AD6A5782-7D6D-4EF8-AE3C-3482D5F31E73}" type="parTrans" cxnId="{5E9520DD-082A-4EC9-8674-6C891D968CFE}">
      <dgm:prSet/>
      <dgm:spPr/>
      <dgm:t>
        <a:bodyPr/>
        <a:lstStyle/>
        <a:p>
          <a:endParaRPr lang="ro-RO"/>
        </a:p>
      </dgm:t>
    </dgm:pt>
    <dgm:pt modelId="{C252554C-407A-410B-8847-C5A5657308EC}" type="sibTrans" cxnId="{5E9520DD-082A-4EC9-8674-6C891D968CFE}">
      <dgm:prSet/>
      <dgm:spPr/>
      <dgm:t>
        <a:bodyPr/>
        <a:lstStyle/>
        <a:p>
          <a:endParaRPr lang="ro-RO"/>
        </a:p>
      </dgm:t>
    </dgm:pt>
    <dgm:pt modelId="{3EA70196-1EAF-43BA-BFBB-7BF2686A0832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ro-RO" dirty="0"/>
            <a:t>Centre de zi pentru persoane vârstnice – cod </a:t>
          </a:r>
          <a:r>
            <a:rPr lang="ro-RO" dirty="0" err="1"/>
            <a:t>serviu</a:t>
          </a:r>
          <a:r>
            <a:rPr lang="ro-RO" dirty="0"/>
            <a:t> </a:t>
          </a:r>
        </a:p>
        <a:p>
          <a:r>
            <a:rPr lang="it-IT" dirty="0"/>
            <a:t>Centre de zi pentru asistență și suport pentru alte persoane aflate în situații de nevoie: cod serviciu social: </a:t>
          </a:r>
          <a:r>
            <a:rPr lang="it-IT" b="1" dirty="0"/>
            <a:t>8899CZ-PN-V</a:t>
          </a:r>
          <a:r>
            <a:rPr lang="it-IT" dirty="0"/>
            <a:t> – servicii de asistență comunitară.</a:t>
          </a:r>
          <a:endParaRPr lang="ro-RO" dirty="0"/>
        </a:p>
      </dgm:t>
    </dgm:pt>
    <dgm:pt modelId="{1C76C9EA-369F-4781-98A7-C7D87567E2B7}" type="parTrans" cxnId="{D5CC7C88-3A7B-42B3-8D6C-6BC50F4E9562}">
      <dgm:prSet/>
      <dgm:spPr/>
      <dgm:t>
        <a:bodyPr/>
        <a:lstStyle/>
        <a:p>
          <a:endParaRPr lang="ro-RO"/>
        </a:p>
      </dgm:t>
    </dgm:pt>
    <dgm:pt modelId="{103BC51A-1FB4-4C6F-8735-8BF477D82006}" type="sibTrans" cxnId="{D5CC7C88-3A7B-42B3-8D6C-6BC50F4E9562}">
      <dgm:prSet/>
      <dgm:spPr/>
      <dgm:t>
        <a:bodyPr/>
        <a:lstStyle/>
        <a:p>
          <a:endParaRPr lang="ro-RO"/>
        </a:p>
      </dgm:t>
    </dgm:pt>
    <dgm:pt modelId="{E8811C7C-88B3-4C99-AB96-429E11A3D461}">
      <dgm:prSet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r>
            <a:rPr lang="ro-RO" b="1" dirty="0"/>
            <a:t>PREVENIREA INSTITUTIONALIZARII PRIN IMBUNĂTĂȚIREA ACCESULUI LA SERVICII COMUNITARE PENTRU PERSOANELE AFLATE IN RISC DE SARACIE</a:t>
          </a:r>
          <a:endParaRPr lang="ro-RO" dirty="0"/>
        </a:p>
      </dgm:t>
    </dgm:pt>
    <dgm:pt modelId="{A5C23FB6-6CA3-40B7-81E7-9B6B5DCFAD54}" type="parTrans" cxnId="{90317D68-2AA9-4314-BC53-A4EED487A5A3}">
      <dgm:prSet/>
      <dgm:spPr/>
      <dgm:t>
        <a:bodyPr/>
        <a:lstStyle/>
        <a:p>
          <a:endParaRPr lang="ro-RO"/>
        </a:p>
      </dgm:t>
    </dgm:pt>
    <dgm:pt modelId="{8C6F8ADE-EAA2-4DFF-953E-F3AB3C3B769B}" type="sibTrans" cxnId="{90317D68-2AA9-4314-BC53-A4EED487A5A3}">
      <dgm:prSet/>
      <dgm:spPr/>
      <dgm:t>
        <a:bodyPr/>
        <a:lstStyle/>
        <a:p>
          <a:endParaRPr lang="ro-RO"/>
        </a:p>
      </dgm:t>
    </dgm:pt>
    <dgm:pt modelId="{67B52113-82B8-4578-85C1-D8F3E17A4650}" type="pres">
      <dgm:prSet presAssocID="{70AD1471-350E-4471-A176-3E505624C9AF}" presName="theList" presStyleCnt="0">
        <dgm:presLayoutVars>
          <dgm:dir/>
          <dgm:animLvl val="lvl"/>
          <dgm:resizeHandles val="exact"/>
        </dgm:presLayoutVars>
      </dgm:prSet>
      <dgm:spPr/>
    </dgm:pt>
    <dgm:pt modelId="{518124B8-3335-445A-BB08-DC48D08FF1E6}" type="pres">
      <dgm:prSet presAssocID="{F9EC4371-70B3-4C3D-86AC-2BD68E5BC122}" presName="compNode" presStyleCnt="0"/>
      <dgm:spPr/>
    </dgm:pt>
    <dgm:pt modelId="{A2ED74CD-1299-4F14-98B9-BB10887F0D89}" type="pres">
      <dgm:prSet presAssocID="{F9EC4371-70B3-4C3D-86AC-2BD68E5BC122}" presName="aNode" presStyleLbl="bgShp" presStyleIdx="0" presStyleCnt="3" custLinFactNeighborX="-29" custLinFactNeighborY="2752"/>
      <dgm:spPr/>
    </dgm:pt>
    <dgm:pt modelId="{BA97FF7F-21CA-492F-B0EF-AB7F216AD8C4}" type="pres">
      <dgm:prSet presAssocID="{F9EC4371-70B3-4C3D-86AC-2BD68E5BC122}" presName="textNode" presStyleLbl="bgShp" presStyleIdx="0" presStyleCnt="3"/>
      <dgm:spPr/>
    </dgm:pt>
    <dgm:pt modelId="{4D60BD2D-1349-4953-B201-EF298DA9D080}" type="pres">
      <dgm:prSet presAssocID="{F9EC4371-70B3-4C3D-86AC-2BD68E5BC122}" presName="compChildNode" presStyleCnt="0"/>
      <dgm:spPr/>
    </dgm:pt>
    <dgm:pt modelId="{55BC672F-37C9-48D6-AF80-4852120B9A8F}" type="pres">
      <dgm:prSet presAssocID="{F9EC4371-70B3-4C3D-86AC-2BD68E5BC122}" presName="theInnerList" presStyleCnt="0"/>
      <dgm:spPr/>
    </dgm:pt>
    <dgm:pt modelId="{23A6FBC7-22B4-4FD2-B8CF-BDC25616D7DC}" type="pres">
      <dgm:prSet presAssocID="{66437F00-45A8-48A0-925A-E16E74443D40}" presName="childNode" presStyleLbl="node1" presStyleIdx="0" presStyleCnt="4">
        <dgm:presLayoutVars>
          <dgm:bulletEnabled val="1"/>
        </dgm:presLayoutVars>
      </dgm:prSet>
      <dgm:spPr/>
    </dgm:pt>
    <dgm:pt modelId="{72E0C2DE-80DD-4C71-B7CB-943755C011B3}" type="pres">
      <dgm:prSet presAssocID="{66437F00-45A8-48A0-925A-E16E74443D40}" presName="aSpace2" presStyleCnt="0"/>
      <dgm:spPr/>
    </dgm:pt>
    <dgm:pt modelId="{53B9B9A6-97A5-4321-8A1D-D5A038366491}" type="pres">
      <dgm:prSet presAssocID="{0376CF14-5581-4494-B79D-72BCBF6C946C}" presName="childNode" presStyleLbl="node1" presStyleIdx="1" presStyleCnt="4">
        <dgm:presLayoutVars>
          <dgm:bulletEnabled val="1"/>
        </dgm:presLayoutVars>
      </dgm:prSet>
      <dgm:spPr/>
    </dgm:pt>
    <dgm:pt modelId="{1B683B48-2E31-4033-8CF3-CD9C540AEECA}" type="pres">
      <dgm:prSet presAssocID="{F9EC4371-70B3-4C3D-86AC-2BD68E5BC122}" presName="aSpace" presStyleCnt="0"/>
      <dgm:spPr/>
    </dgm:pt>
    <dgm:pt modelId="{48F85326-CC70-4680-AC5C-9FAA5D5B5B77}" type="pres">
      <dgm:prSet presAssocID="{C6A597A1-E97A-4E86-B018-7F7FEC235623}" presName="compNode" presStyleCnt="0"/>
      <dgm:spPr/>
    </dgm:pt>
    <dgm:pt modelId="{C0DEEAD2-9913-40A2-8307-EA67D67D8088}" type="pres">
      <dgm:prSet presAssocID="{C6A597A1-E97A-4E86-B018-7F7FEC235623}" presName="aNode" presStyleLbl="bgShp" presStyleIdx="1" presStyleCnt="3"/>
      <dgm:spPr>
        <a:prstGeom prst="irregularSeal1">
          <a:avLst/>
        </a:prstGeom>
      </dgm:spPr>
    </dgm:pt>
    <dgm:pt modelId="{B222E244-6E98-4CFA-9E93-3E8C1CD83820}" type="pres">
      <dgm:prSet presAssocID="{C6A597A1-E97A-4E86-B018-7F7FEC235623}" presName="textNode" presStyleLbl="bgShp" presStyleIdx="1" presStyleCnt="3"/>
      <dgm:spPr>
        <a:prstGeom prst="irregularSeal1">
          <a:avLst/>
        </a:prstGeom>
      </dgm:spPr>
    </dgm:pt>
    <dgm:pt modelId="{C84DC1FB-5C97-476C-81C0-241EE0DA0333}" type="pres">
      <dgm:prSet presAssocID="{C6A597A1-E97A-4E86-B018-7F7FEC235623}" presName="compChildNode" presStyleCnt="0"/>
      <dgm:spPr/>
    </dgm:pt>
    <dgm:pt modelId="{47B6177E-CB16-4E24-AD2B-018898E4860F}" type="pres">
      <dgm:prSet presAssocID="{C6A597A1-E97A-4E86-B018-7F7FEC235623}" presName="theInnerList" presStyleCnt="0"/>
      <dgm:spPr/>
    </dgm:pt>
    <dgm:pt modelId="{C5B9423E-F07B-41A6-BCD6-39B3832129AD}" type="pres">
      <dgm:prSet presAssocID="{E8811C7C-88B3-4C99-AB96-429E11A3D461}" presName="childNode" presStyleLbl="node1" presStyleIdx="2" presStyleCnt="4">
        <dgm:presLayoutVars>
          <dgm:bulletEnabled val="1"/>
        </dgm:presLayoutVars>
      </dgm:prSet>
      <dgm:spPr/>
    </dgm:pt>
    <dgm:pt modelId="{34A84AFC-E4A6-491A-8A71-FF3278B06A22}" type="pres">
      <dgm:prSet presAssocID="{C6A597A1-E97A-4E86-B018-7F7FEC235623}" presName="aSpace" presStyleCnt="0"/>
      <dgm:spPr/>
    </dgm:pt>
    <dgm:pt modelId="{F091844E-BF19-4BE7-A04E-52051FA980CC}" type="pres">
      <dgm:prSet presAssocID="{C6162615-F0D3-4354-9CCE-E8BA1599052F}" presName="compNode" presStyleCnt="0"/>
      <dgm:spPr/>
    </dgm:pt>
    <dgm:pt modelId="{991BF49A-8EB8-454F-B81B-6470434127F3}" type="pres">
      <dgm:prSet presAssocID="{C6162615-F0D3-4354-9CCE-E8BA1599052F}" presName="aNode" presStyleLbl="bgShp" presStyleIdx="2" presStyleCnt="3"/>
      <dgm:spPr/>
    </dgm:pt>
    <dgm:pt modelId="{CE40F546-C0C8-477B-AA69-87F2D72E9AC5}" type="pres">
      <dgm:prSet presAssocID="{C6162615-F0D3-4354-9CCE-E8BA1599052F}" presName="textNode" presStyleLbl="bgShp" presStyleIdx="2" presStyleCnt="3"/>
      <dgm:spPr/>
    </dgm:pt>
    <dgm:pt modelId="{A1049D45-2D80-4677-BED0-5B126E504DBC}" type="pres">
      <dgm:prSet presAssocID="{C6162615-F0D3-4354-9CCE-E8BA1599052F}" presName="compChildNode" presStyleCnt="0"/>
      <dgm:spPr/>
    </dgm:pt>
    <dgm:pt modelId="{4972B323-775A-4D09-A4FB-566F32A10968}" type="pres">
      <dgm:prSet presAssocID="{C6162615-F0D3-4354-9CCE-E8BA1599052F}" presName="theInnerList" presStyleCnt="0"/>
      <dgm:spPr/>
    </dgm:pt>
    <dgm:pt modelId="{0999FC6D-7690-4E77-A0EF-9A842E82CA68}" type="pres">
      <dgm:prSet presAssocID="{3EA70196-1EAF-43BA-BFBB-7BF2686A0832}" presName="childNode" presStyleLbl="node1" presStyleIdx="3" presStyleCnt="4">
        <dgm:presLayoutVars>
          <dgm:bulletEnabled val="1"/>
        </dgm:presLayoutVars>
      </dgm:prSet>
      <dgm:spPr/>
    </dgm:pt>
  </dgm:ptLst>
  <dgm:cxnLst>
    <dgm:cxn modelId="{BEA71A28-563D-4602-B580-B46BF7A58C1A}" type="presOf" srcId="{C6162615-F0D3-4354-9CCE-E8BA1599052F}" destId="{CE40F546-C0C8-477B-AA69-87F2D72E9AC5}" srcOrd="1" destOrd="0" presId="urn:microsoft.com/office/officeart/2005/8/layout/lProcess2"/>
    <dgm:cxn modelId="{7D77142C-9EDF-4157-95F9-C1DA2B2AABFC}" type="presOf" srcId="{C6A597A1-E97A-4E86-B018-7F7FEC235623}" destId="{B222E244-6E98-4CFA-9E93-3E8C1CD83820}" srcOrd="1" destOrd="0" presId="urn:microsoft.com/office/officeart/2005/8/layout/lProcess2"/>
    <dgm:cxn modelId="{24117F2D-96C3-4C78-A7D5-309D1D1C94AA}" type="presOf" srcId="{70AD1471-350E-4471-A176-3E505624C9AF}" destId="{67B52113-82B8-4578-85C1-D8F3E17A4650}" srcOrd="0" destOrd="0" presId="urn:microsoft.com/office/officeart/2005/8/layout/lProcess2"/>
    <dgm:cxn modelId="{A92B6B37-CB0E-43E8-B87C-08577C0E186F}" type="presOf" srcId="{F9EC4371-70B3-4C3D-86AC-2BD68E5BC122}" destId="{A2ED74CD-1299-4F14-98B9-BB10887F0D89}" srcOrd="0" destOrd="0" presId="urn:microsoft.com/office/officeart/2005/8/layout/lProcess2"/>
    <dgm:cxn modelId="{1C5D5C3D-496C-4BD0-99B3-C5BB445CFE69}" type="presOf" srcId="{F9EC4371-70B3-4C3D-86AC-2BD68E5BC122}" destId="{BA97FF7F-21CA-492F-B0EF-AB7F216AD8C4}" srcOrd="1" destOrd="0" presId="urn:microsoft.com/office/officeart/2005/8/layout/lProcess2"/>
    <dgm:cxn modelId="{C9220B3F-CF75-431C-9400-E688A3D81362}" type="presOf" srcId="{C6162615-F0D3-4354-9CCE-E8BA1599052F}" destId="{991BF49A-8EB8-454F-B81B-6470434127F3}" srcOrd="0" destOrd="0" presId="urn:microsoft.com/office/officeart/2005/8/layout/lProcess2"/>
    <dgm:cxn modelId="{D1FE845E-D499-4FA1-8A6A-3A377562F963}" type="presOf" srcId="{0376CF14-5581-4494-B79D-72BCBF6C946C}" destId="{53B9B9A6-97A5-4321-8A1D-D5A038366491}" srcOrd="0" destOrd="0" presId="urn:microsoft.com/office/officeart/2005/8/layout/lProcess2"/>
    <dgm:cxn modelId="{2E8E6E67-44BC-4E4A-8C18-9CD0F2B6B420}" type="presOf" srcId="{66437F00-45A8-48A0-925A-E16E74443D40}" destId="{23A6FBC7-22B4-4FD2-B8CF-BDC25616D7DC}" srcOrd="0" destOrd="0" presId="urn:microsoft.com/office/officeart/2005/8/layout/lProcess2"/>
    <dgm:cxn modelId="{90317D68-2AA9-4314-BC53-A4EED487A5A3}" srcId="{C6A597A1-E97A-4E86-B018-7F7FEC235623}" destId="{E8811C7C-88B3-4C99-AB96-429E11A3D461}" srcOrd="0" destOrd="0" parTransId="{A5C23FB6-6CA3-40B7-81E7-9B6B5DCFAD54}" sibTransId="{8C6F8ADE-EAA2-4DFF-953E-F3AB3C3B769B}"/>
    <dgm:cxn modelId="{CFAB1A53-290E-4623-8B27-0F94FA65ADB1}" type="presOf" srcId="{3EA70196-1EAF-43BA-BFBB-7BF2686A0832}" destId="{0999FC6D-7690-4E77-A0EF-9A842E82CA68}" srcOrd="0" destOrd="0" presId="urn:microsoft.com/office/officeart/2005/8/layout/lProcess2"/>
    <dgm:cxn modelId="{E7E6FB78-B3FD-47AA-97F6-C9C1157843FF}" srcId="{70AD1471-350E-4471-A176-3E505624C9AF}" destId="{C6A597A1-E97A-4E86-B018-7F7FEC235623}" srcOrd="1" destOrd="0" parTransId="{27B83326-1F3B-4D48-9810-C4593EF5EE5C}" sibTransId="{8D236C7D-AA17-4206-849B-AEBEC3E49A06}"/>
    <dgm:cxn modelId="{D5CC7C88-3A7B-42B3-8D6C-6BC50F4E9562}" srcId="{C6162615-F0D3-4354-9CCE-E8BA1599052F}" destId="{3EA70196-1EAF-43BA-BFBB-7BF2686A0832}" srcOrd="0" destOrd="0" parTransId="{1C76C9EA-369F-4781-98A7-C7D87567E2B7}" sibTransId="{103BC51A-1FB4-4C6F-8735-8BF477D82006}"/>
    <dgm:cxn modelId="{28C000B2-91E9-4A64-8E27-2450A73E11F6}" type="presOf" srcId="{C6A597A1-E97A-4E86-B018-7F7FEC235623}" destId="{C0DEEAD2-9913-40A2-8307-EA67D67D8088}" srcOrd="0" destOrd="0" presId="urn:microsoft.com/office/officeart/2005/8/layout/lProcess2"/>
    <dgm:cxn modelId="{DD9A37C6-F4C0-4E35-91AA-A0CAC4907495}" srcId="{F9EC4371-70B3-4C3D-86AC-2BD68E5BC122}" destId="{0376CF14-5581-4494-B79D-72BCBF6C946C}" srcOrd="1" destOrd="0" parTransId="{819E072C-704B-405E-BC44-A37C40E553C8}" sibTransId="{C75317C7-BE27-4A0E-914D-3A47FEDD1A7F}"/>
    <dgm:cxn modelId="{C2424DD0-E2F6-4A56-A5F6-45F898D6015E}" srcId="{70AD1471-350E-4471-A176-3E505624C9AF}" destId="{F9EC4371-70B3-4C3D-86AC-2BD68E5BC122}" srcOrd="0" destOrd="0" parTransId="{7C5A0B77-CF4B-4DFC-A61C-F0A3F1066984}" sibTransId="{C3313031-8B30-4237-9102-F28D053B3A28}"/>
    <dgm:cxn modelId="{045752D5-4F35-4783-99CA-A0A3D74FDC32}" type="presOf" srcId="{E8811C7C-88B3-4C99-AB96-429E11A3D461}" destId="{C5B9423E-F07B-41A6-BCD6-39B3832129AD}" srcOrd="0" destOrd="0" presId="urn:microsoft.com/office/officeart/2005/8/layout/lProcess2"/>
    <dgm:cxn modelId="{C83CB1D8-32D0-4D57-A054-0E8AD493E474}" srcId="{70AD1471-350E-4471-A176-3E505624C9AF}" destId="{C6162615-F0D3-4354-9CCE-E8BA1599052F}" srcOrd="2" destOrd="0" parTransId="{8C2395A4-42BF-4F0B-B897-5E2B1583E3E6}" sibTransId="{11096A64-5A26-40A5-85FE-6E56C63FE817}"/>
    <dgm:cxn modelId="{5E9520DD-082A-4EC9-8674-6C891D968CFE}" srcId="{F9EC4371-70B3-4C3D-86AC-2BD68E5BC122}" destId="{66437F00-45A8-48A0-925A-E16E74443D40}" srcOrd="0" destOrd="0" parTransId="{AD6A5782-7D6D-4EF8-AE3C-3482D5F31E73}" sibTransId="{C252554C-407A-410B-8847-C5A5657308EC}"/>
    <dgm:cxn modelId="{39734D6A-9F51-4B9A-86A7-9E635AFF2BA1}" type="presParOf" srcId="{67B52113-82B8-4578-85C1-D8F3E17A4650}" destId="{518124B8-3335-445A-BB08-DC48D08FF1E6}" srcOrd="0" destOrd="0" presId="urn:microsoft.com/office/officeart/2005/8/layout/lProcess2"/>
    <dgm:cxn modelId="{FBDD4178-281D-4C1E-BD68-76E164FB3776}" type="presParOf" srcId="{518124B8-3335-445A-BB08-DC48D08FF1E6}" destId="{A2ED74CD-1299-4F14-98B9-BB10887F0D89}" srcOrd="0" destOrd="0" presId="urn:microsoft.com/office/officeart/2005/8/layout/lProcess2"/>
    <dgm:cxn modelId="{4F16FE88-C90E-4288-A08A-1A7FCBF84539}" type="presParOf" srcId="{518124B8-3335-445A-BB08-DC48D08FF1E6}" destId="{BA97FF7F-21CA-492F-B0EF-AB7F216AD8C4}" srcOrd="1" destOrd="0" presId="urn:microsoft.com/office/officeart/2005/8/layout/lProcess2"/>
    <dgm:cxn modelId="{E9A2FDC5-FE22-4ED9-AB76-D7F1C2655621}" type="presParOf" srcId="{518124B8-3335-445A-BB08-DC48D08FF1E6}" destId="{4D60BD2D-1349-4953-B201-EF298DA9D080}" srcOrd="2" destOrd="0" presId="urn:microsoft.com/office/officeart/2005/8/layout/lProcess2"/>
    <dgm:cxn modelId="{E63F1904-D170-4498-9B5A-A138054338E5}" type="presParOf" srcId="{4D60BD2D-1349-4953-B201-EF298DA9D080}" destId="{55BC672F-37C9-48D6-AF80-4852120B9A8F}" srcOrd="0" destOrd="0" presId="urn:microsoft.com/office/officeart/2005/8/layout/lProcess2"/>
    <dgm:cxn modelId="{CDA82107-B92E-4D01-84F0-A023715470FB}" type="presParOf" srcId="{55BC672F-37C9-48D6-AF80-4852120B9A8F}" destId="{23A6FBC7-22B4-4FD2-B8CF-BDC25616D7DC}" srcOrd="0" destOrd="0" presId="urn:microsoft.com/office/officeart/2005/8/layout/lProcess2"/>
    <dgm:cxn modelId="{C327BF2D-2D10-48B7-B3CC-796901CA0294}" type="presParOf" srcId="{55BC672F-37C9-48D6-AF80-4852120B9A8F}" destId="{72E0C2DE-80DD-4C71-B7CB-943755C011B3}" srcOrd="1" destOrd="0" presId="urn:microsoft.com/office/officeart/2005/8/layout/lProcess2"/>
    <dgm:cxn modelId="{4DE6E122-4211-4526-9506-D3652FE007A9}" type="presParOf" srcId="{55BC672F-37C9-48D6-AF80-4852120B9A8F}" destId="{53B9B9A6-97A5-4321-8A1D-D5A038366491}" srcOrd="2" destOrd="0" presId="urn:microsoft.com/office/officeart/2005/8/layout/lProcess2"/>
    <dgm:cxn modelId="{178B467D-F8F6-4888-BA36-57A5C928AEA6}" type="presParOf" srcId="{67B52113-82B8-4578-85C1-D8F3E17A4650}" destId="{1B683B48-2E31-4033-8CF3-CD9C540AEECA}" srcOrd="1" destOrd="0" presId="urn:microsoft.com/office/officeart/2005/8/layout/lProcess2"/>
    <dgm:cxn modelId="{7EE93AE1-6544-42E1-BD23-E04AFC25FD74}" type="presParOf" srcId="{67B52113-82B8-4578-85C1-D8F3E17A4650}" destId="{48F85326-CC70-4680-AC5C-9FAA5D5B5B77}" srcOrd="2" destOrd="0" presId="urn:microsoft.com/office/officeart/2005/8/layout/lProcess2"/>
    <dgm:cxn modelId="{442A6A67-34A7-4508-AB97-B935EBF53BA9}" type="presParOf" srcId="{48F85326-CC70-4680-AC5C-9FAA5D5B5B77}" destId="{C0DEEAD2-9913-40A2-8307-EA67D67D8088}" srcOrd="0" destOrd="0" presId="urn:microsoft.com/office/officeart/2005/8/layout/lProcess2"/>
    <dgm:cxn modelId="{D9883D61-C07B-469A-BEF9-6F5DBAC286D6}" type="presParOf" srcId="{48F85326-CC70-4680-AC5C-9FAA5D5B5B77}" destId="{B222E244-6E98-4CFA-9E93-3E8C1CD83820}" srcOrd="1" destOrd="0" presId="urn:microsoft.com/office/officeart/2005/8/layout/lProcess2"/>
    <dgm:cxn modelId="{BDE9B2F1-9261-40EA-A2A4-192F3507FD34}" type="presParOf" srcId="{48F85326-CC70-4680-AC5C-9FAA5D5B5B77}" destId="{C84DC1FB-5C97-476C-81C0-241EE0DA0333}" srcOrd="2" destOrd="0" presId="urn:microsoft.com/office/officeart/2005/8/layout/lProcess2"/>
    <dgm:cxn modelId="{CA24A64C-2B85-4242-90B3-9901F9051B27}" type="presParOf" srcId="{C84DC1FB-5C97-476C-81C0-241EE0DA0333}" destId="{47B6177E-CB16-4E24-AD2B-018898E4860F}" srcOrd="0" destOrd="0" presId="urn:microsoft.com/office/officeart/2005/8/layout/lProcess2"/>
    <dgm:cxn modelId="{903CCEB3-7BBC-4694-8612-CE93F5DC1531}" type="presParOf" srcId="{47B6177E-CB16-4E24-AD2B-018898E4860F}" destId="{C5B9423E-F07B-41A6-BCD6-39B3832129AD}" srcOrd="0" destOrd="0" presId="urn:microsoft.com/office/officeart/2005/8/layout/lProcess2"/>
    <dgm:cxn modelId="{E4B42DA0-0036-435C-88C5-DD441DF8B618}" type="presParOf" srcId="{67B52113-82B8-4578-85C1-D8F3E17A4650}" destId="{34A84AFC-E4A6-491A-8A71-FF3278B06A22}" srcOrd="3" destOrd="0" presId="urn:microsoft.com/office/officeart/2005/8/layout/lProcess2"/>
    <dgm:cxn modelId="{41EEE83F-3AC0-4FB9-88CC-67601907D580}" type="presParOf" srcId="{67B52113-82B8-4578-85C1-D8F3E17A4650}" destId="{F091844E-BF19-4BE7-A04E-52051FA980CC}" srcOrd="4" destOrd="0" presId="urn:microsoft.com/office/officeart/2005/8/layout/lProcess2"/>
    <dgm:cxn modelId="{950B5BD8-63F8-42E8-A681-426C38926E4A}" type="presParOf" srcId="{F091844E-BF19-4BE7-A04E-52051FA980CC}" destId="{991BF49A-8EB8-454F-B81B-6470434127F3}" srcOrd="0" destOrd="0" presId="urn:microsoft.com/office/officeart/2005/8/layout/lProcess2"/>
    <dgm:cxn modelId="{07E9842B-EE3B-4F1C-B432-EAE461DCE252}" type="presParOf" srcId="{F091844E-BF19-4BE7-A04E-52051FA980CC}" destId="{CE40F546-C0C8-477B-AA69-87F2D72E9AC5}" srcOrd="1" destOrd="0" presId="urn:microsoft.com/office/officeart/2005/8/layout/lProcess2"/>
    <dgm:cxn modelId="{8B648CBD-7928-4CF8-903E-26476BEB0D03}" type="presParOf" srcId="{F091844E-BF19-4BE7-A04E-52051FA980CC}" destId="{A1049D45-2D80-4677-BED0-5B126E504DBC}" srcOrd="2" destOrd="0" presId="urn:microsoft.com/office/officeart/2005/8/layout/lProcess2"/>
    <dgm:cxn modelId="{BB45F5C2-6159-4108-9DA6-4C727EDAB092}" type="presParOf" srcId="{A1049D45-2D80-4677-BED0-5B126E504DBC}" destId="{4972B323-775A-4D09-A4FB-566F32A10968}" srcOrd="0" destOrd="0" presId="urn:microsoft.com/office/officeart/2005/8/layout/lProcess2"/>
    <dgm:cxn modelId="{4F4A13C8-2DEB-4BAA-BB75-396BCA90ACD9}" type="presParOf" srcId="{4972B323-775A-4D09-A4FB-566F32A10968}" destId="{0999FC6D-7690-4E77-A0EF-9A842E82CA68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99A0ECD-7FA5-4758-B012-C8B92610D09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694BA8F-F091-41BA-BC76-81ADB1B53D06}">
      <dgm:prSet/>
      <dgm:spPr/>
      <dgm:t>
        <a:bodyPr/>
        <a:lstStyle/>
        <a:p>
          <a:r>
            <a:rPr lang="ro-RO"/>
            <a:t>Revizuirea/ Actualizarea informaţiilor care se publică pe pagina proprie de internet/ se afişează la sediul DGASPC Satu Mare</a:t>
          </a:r>
          <a:endParaRPr lang="en-US"/>
        </a:p>
      </dgm:t>
    </dgm:pt>
    <dgm:pt modelId="{93ABB9B5-35C4-484E-860D-AF3B590B58AA}" type="parTrans" cxnId="{167A1F5D-6C34-4C2D-9FF2-FF48FE95603B}">
      <dgm:prSet/>
      <dgm:spPr/>
      <dgm:t>
        <a:bodyPr/>
        <a:lstStyle/>
        <a:p>
          <a:endParaRPr lang="en-US"/>
        </a:p>
      </dgm:t>
    </dgm:pt>
    <dgm:pt modelId="{4114C9B0-3580-4B97-B177-5B28B8871399}" type="sibTrans" cxnId="{167A1F5D-6C34-4C2D-9FF2-FF48FE95603B}">
      <dgm:prSet/>
      <dgm:spPr/>
      <dgm:t>
        <a:bodyPr/>
        <a:lstStyle/>
        <a:p>
          <a:endParaRPr lang="en-US"/>
        </a:p>
      </dgm:t>
    </dgm:pt>
    <dgm:pt modelId="{E2A89CD2-E151-4580-9787-856BA54922D1}">
      <dgm:prSet/>
      <dgm:spPr/>
      <dgm:t>
        <a:bodyPr/>
        <a:lstStyle/>
        <a:p>
          <a:r>
            <a:rPr lang="ro-RO" dirty="0" err="1">
              <a:effectLst/>
            </a:rPr>
            <a:t>Activităţi</a:t>
          </a:r>
          <a:r>
            <a:rPr lang="ro-RO" dirty="0">
              <a:effectLst/>
            </a:rPr>
            <a:t> de informare a publicului, altele decât activitatea de informare a beneficiarului în cadrul procesului de acordare a serviciilor sociale, respectiv pe perioada realizării evaluării </a:t>
          </a:r>
          <a:r>
            <a:rPr lang="ro-RO" dirty="0" err="1">
              <a:effectLst/>
            </a:rPr>
            <a:t>iniţiale</a:t>
          </a:r>
          <a:r>
            <a:rPr lang="ro-RO" dirty="0">
              <a:effectLst/>
            </a:rPr>
            <a:t>, a anchetelor sociale sau a </a:t>
          </a:r>
          <a:r>
            <a:rPr lang="ro-RO" dirty="0" err="1">
              <a:effectLst/>
            </a:rPr>
            <a:t>activităţii</a:t>
          </a:r>
          <a:r>
            <a:rPr lang="ro-RO" dirty="0">
              <a:effectLst/>
            </a:rPr>
            <a:t> de consiliere în cadrul centrelor de zi;</a:t>
          </a:r>
          <a:endParaRPr lang="en-US" dirty="0"/>
        </a:p>
      </dgm:t>
    </dgm:pt>
    <dgm:pt modelId="{3BE34587-EE2C-4B91-9AA4-D55065E1EEFA}" type="parTrans" cxnId="{8A06FEBB-C3D5-4AD2-941A-F24D4CDDEB09}">
      <dgm:prSet/>
      <dgm:spPr/>
      <dgm:t>
        <a:bodyPr/>
        <a:lstStyle/>
        <a:p>
          <a:endParaRPr lang="en-US"/>
        </a:p>
      </dgm:t>
    </dgm:pt>
    <dgm:pt modelId="{50798A13-B7B6-4246-BEC2-88B43956347F}" type="sibTrans" cxnId="{8A06FEBB-C3D5-4AD2-941A-F24D4CDDEB09}">
      <dgm:prSet/>
      <dgm:spPr/>
      <dgm:t>
        <a:bodyPr/>
        <a:lstStyle/>
        <a:p>
          <a:endParaRPr lang="en-US"/>
        </a:p>
      </dgm:t>
    </dgm:pt>
    <dgm:pt modelId="{FC9B3064-9C1B-4D40-ACCD-BCF9E4B9277B}">
      <dgm:prSet/>
      <dgm:spPr/>
      <dgm:t>
        <a:bodyPr/>
        <a:lstStyle/>
        <a:p>
          <a:r>
            <a:rPr lang="ro-RO"/>
            <a:t>Mediatizarea Telefonului de urgenţă. În cadrul Serviciului de intervenție pentru situații de abuz, violență în familie trafic și alte situații de urgență în domeniul asistenței sociale s-a înființat </a:t>
          </a:r>
          <a:r>
            <a:rPr lang="ro-RO" b="1"/>
            <a:t>Compartimentul Telefonul Copilului care intervine în soluționarea cazurilor semnalate la TC.</a:t>
          </a:r>
          <a:endParaRPr lang="en-US"/>
        </a:p>
      </dgm:t>
    </dgm:pt>
    <dgm:pt modelId="{5B7237E5-468A-4269-B5B7-0CD4AB03042A}" type="parTrans" cxnId="{D6ED473E-81A7-4545-9406-2F5C5313894B}">
      <dgm:prSet/>
      <dgm:spPr/>
      <dgm:t>
        <a:bodyPr/>
        <a:lstStyle/>
        <a:p>
          <a:endParaRPr lang="en-US"/>
        </a:p>
      </dgm:t>
    </dgm:pt>
    <dgm:pt modelId="{83A397A0-EE48-48FF-9595-0968D63922EC}" type="sibTrans" cxnId="{D6ED473E-81A7-4545-9406-2F5C5313894B}">
      <dgm:prSet/>
      <dgm:spPr/>
      <dgm:t>
        <a:bodyPr/>
        <a:lstStyle/>
        <a:p>
          <a:endParaRPr lang="en-US"/>
        </a:p>
      </dgm:t>
    </dgm:pt>
    <dgm:pt modelId="{180085D8-ADCD-4061-B9F2-B99299D26017}" type="pres">
      <dgm:prSet presAssocID="{599A0ECD-7FA5-4758-B012-C8B92610D097}" presName="linear" presStyleCnt="0">
        <dgm:presLayoutVars>
          <dgm:animLvl val="lvl"/>
          <dgm:resizeHandles val="exact"/>
        </dgm:presLayoutVars>
      </dgm:prSet>
      <dgm:spPr/>
    </dgm:pt>
    <dgm:pt modelId="{CBAA15F0-25C3-4F40-B734-12FA96D07DEE}" type="pres">
      <dgm:prSet presAssocID="{2694BA8F-F091-41BA-BC76-81ADB1B53D0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9224282-A2FA-4424-89B4-14EB0AB1D169}" type="pres">
      <dgm:prSet presAssocID="{4114C9B0-3580-4B97-B177-5B28B8871399}" presName="spacer" presStyleCnt="0"/>
      <dgm:spPr/>
    </dgm:pt>
    <dgm:pt modelId="{58B47FD7-0352-46C2-9175-C8502E1CC891}" type="pres">
      <dgm:prSet presAssocID="{E2A89CD2-E151-4580-9787-856BA54922D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BE5BB4A-177D-4418-8F0B-BC97D8048B96}" type="pres">
      <dgm:prSet presAssocID="{50798A13-B7B6-4246-BEC2-88B43956347F}" presName="spacer" presStyleCnt="0"/>
      <dgm:spPr/>
    </dgm:pt>
    <dgm:pt modelId="{B9BF444B-56BD-4774-9FAD-62AC5E06AEBB}" type="pres">
      <dgm:prSet presAssocID="{FC9B3064-9C1B-4D40-ACCD-BCF9E4B9277B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26F0462A-695B-4A10-848F-22AF1B3B6A1C}" type="presOf" srcId="{E2A89CD2-E151-4580-9787-856BA54922D1}" destId="{58B47FD7-0352-46C2-9175-C8502E1CC891}" srcOrd="0" destOrd="0" presId="urn:microsoft.com/office/officeart/2005/8/layout/vList2"/>
    <dgm:cxn modelId="{4551EB2B-2376-4BDE-8E3B-1D30A7CCF11E}" type="presOf" srcId="{599A0ECD-7FA5-4758-B012-C8B92610D097}" destId="{180085D8-ADCD-4061-B9F2-B99299D26017}" srcOrd="0" destOrd="0" presId="urn:microsoft.com/office/officeart/2005/8/layout/vList2"/>
    <dgm:cxn modelId="{D6ED473E-81A7-4545-9406-2F5C5313894B}" srcId="{599A0ECD-7FA5-4758-B012-C8B92610D097}" destId="{FC9B3064-9C1B-4D40-ACCD-BCF9E4B9277B}" srcOrd="2" destOrd="0" parTransId="{5B7237E5-468A-4269-B5B7-0CD4AB03042A}" sibTransId="{83A397A0-EE48-48FF-9595-0968D63922EC}"/>
    <dgm:cxn modelId="{167A1F5D-6C34-4C2D-9FF2-FF48FE95603B}" srcId="{599A0ECD-7FA5-4758-B012-C8B92610D097}" destId="{2694BA8F-F091-41BA-BC76-81ADB1B53D06}" srcOrd="0" destOrd="0" parTransId="{93ABB9B5-35C4-484E-860D-AF3B590B58AA}" sibTransId="{4114C9B0-3580-4B97-B177-5B28B8871399}"/>
    <dgm:cxn modelId="{6FE93494-928F-4587-9A36-634E21028911}" type="presOf" srcId="{FC9B3064-9C1B-4D40-ACCD-BCF9E4B9277B}" destId="{B9BF444B-56BD-4774-9FAD-62AC5E06AEBB}" srcOrd="0" destOrd="0" presId="urn:microsoft.com/office/officeart/2005/8/layout/vList2"/>
    <dgm:cxn modelId="{8A06FEBB-C3D5-4AD2-941A-F24D4CDDEB09}" srcId="{599A0ECD-7FA5-4758-B012-C8B92610D097}" destId="{E2A89CD2-E151-4580-9787-856BA54922D1}" srcOrd="1" destOrd="0" parTransId="{3BE34587-EE2C-4B91-9AA4-D55065E1EEFA}" sibTransId="{50798A13-B7B6-4246-BEC2-88B43956347F}"/>
    <dgm:cxn modelId="{60DE3DC2-768E-4985-B33A-10F0C0B37A81}" type="presOf" srcId="{2694BA8F-F091-41BA-BC76-81ADB1B53D06}" destId="{CBAA15F0-25C3-4F40-B734-12FA96D07DEE}" srcOrd="0" destOrd="0" presId="urn:microsoft.com/office/officeart/2005/8/layout/vList2"/>
    <dgm:cxn modelId="{3B11D8D7-6850-4D56-B0C4-BCF6AFE16B95}" type="presParOf" srcId="{180085D8-ADCD-4061-B9F2-B99299D26017}" destId="{CBAA15F0-25C3-4F40-B734-12FA96D07DEE}" srcOrd="0" destOrd="0" presId="urn:microsoft.com/office/officeart/2005/8/layout/vList2"/>
    <dgm:cxn modelId="{C17FAA52-7AAC-4CBD-B475-1214113580C6}" type="presParOf" srcId="{180085D8-ADCD-4061-B9F2-B99299D26017}" destId="{19224282-A2FA-4424-89B4-14EB0AB1D169}" srcOrd="1" destOrd="0" presId="urn:microsoft.com/office/officeart/2005/8/layout/vList2"/>
    <dgm:cxn modelId="{15785360-614A-43D0-9DA6-C660072CB5D9}" type="presParOf" srcId="{180085D8-ADCD-4061-B9F2-B99299D26017}" destId="{58B47FD7-0352-46C2-9175-C8502E1CC891}" srcOrd="2" destOrd="0" presId="urn:microsoft.com/office/officeart/2005/8/layout/vList2"/>
    <dgm:cxn modelId="{F6895086-5376-4905-A169-9A7B96CF01F9}" type="presParOf" srcId="{180085D8-ADCD-4061-B9F2-B99299D26017}" destId="{ABE5BB4A-177D-4418-8F0B-BC97D8048B96}" srcOrd="3" destOrd="0" presId="urn:microsoft.com/office/officeart/2005/8/layout/vList2"/>
    <dgm:cxn modelId="{D6CDDB38-C469-4A9D-B38B-53C49AC793CC}" type="presParOf" srcId="{180085D8-ADCD-4061-B9F2-B99299D26017}" destId="{B9BF444B-56BD-4774-9FAD-62AC5E06AEB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99A0ECD-7FA5-4758-B012-C8B92610D09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694BA8F-F091-41BA-BC76-81ADB1B53D06}">
      <dgm:prSet custT="1"/>
      <dgm:spPr/>
      <dgm:t>
        <a:bodyPr/>
        <a:lstStyle/>
        <a:p>
          <a:r>
            <a:rPr lang="en-US" sz="20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Campanii</a:t>
          </a:r>
          <a:r>
            <a: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de </a:t>
          </a:r>
          <a:r>
            <a:rPr lang="en-US" sz="20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promovare</a:t>
          </a:r>
          <a:r>
            <a: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a </a:t>
          </a:r>
          <a:r>
            <a:rPr lang="en-US" sz="20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serviciilor</a:t>
          </a:r>
          <a:r>
            <a: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sociale</a:t>
          </a:r>
          <a:r>
            <a: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ale </a:t>
          </a:r>
          <a:r>
            <a:rPr lang="en-US" sz="20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serviciului</a:t>
          </a:r>
          <a:r>
            <a: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public de </a:t>
          </a:r>
          <a:r>
            <a:rPr lang="en-US" sz="20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asistenţă</a:t>
          </a:r>
          <a:r>
            <a: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socială</a:t>
          </a:r>
          <a:r>
            <a: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; </a:t>
          </a:r>
          <a:endParaRPr lang="en-US" sz="2000" dirty="0"/>
        </a:p>
      </dgm:t>
    </dgm:pt>
    <dgm:pt modelId="{93ABB9B5-35C4-484E-860D-AF3B590B58AA}" type="parTrans" cxnId="{167A1F5D-6C34-4C2D-9FF2-FF48FE95603B}">
      <dgm:prSet/>
      <dgm:spPr/>
      <dgm:t>
        <a:bodyPr/>
        <a:lstStyle/>
        <a:p>
          <a:endParaRPr lang="en-US"/>
        </a:p>
      </dgm:t>
    </dgm:pt>
    <dgm:pt modelId="{4114C9B0-3580-4B97-B177-5B28B8871399}" type="sibTrans" cxnId="{167A1F5D-6C34-4C2D-9FF2-FF48FE95603B}">
      <dgm:prSet/>
      <dgm:spPr/>
      <dgm:t>
        <a:bodyPr/>
        <a:lstStyle/>
        <a:p>
          <a:endParaRPr lang="en-US"/>
        </a:p>
      </dgm:t>
    </dgm:pt>
    <dgm:pt modelId="{E2A89CD2-E151-4580-9787-856BA54922D1}">
      <dgm:prSet custT="1"/>
      <dgm:spPr/>
      <dgm:t>
        <a:bodyPr/>
        <a:lstStyle/>
        <a:p>
          <a:r>
            <a:rPr lang="ro-RO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Organizarea de întâlniri tripartite: furnizorii de servicii sociale, </a:t>
          </a:r>
          <a:r>
            <a:rPr lang="ro-RO" sz="18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organizaţii</a:t>
          </a:r>
          <a:r>
            <a:rPr lang="ro-RO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de voluntariat, </a:t>
          </a:r>
          <a:r>
            <a:rPr lang="ro-RO" sz="18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asociaţii</a:t>
          </a:r>
          <a:r>
            <a:rPr lang="ro-RO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ale persoanelor beneficiare etc.</a:t>
          </a:r>
          <a:endParaRPr lang="en-US" sz="1800" dirty="0"/>
        </a:p>
      </dgm:t>
    </dgm:pt>
    <dgm:pt modelId="{3BE34587-EE2C-4B91-9AA4-D55065E1EEFA}" type="parTrans" cxnId="{8A06FEBB-C3D5-4AD2-941A-F24D4CDDEB09}">
      <dgm:prSet/>
      <dgm:spPr/>
      <dgm:t>
        <a:bodyPr/>
        <a:lstStyle/>
        <a:p>
          <a:endParaRPr lang="en-US"/>
        </a:p>
      </dgm:t>
    </dgm:pt>
    <dgm:pt modelId="{50798A13-B7B6-4246-BEC2-88B43956347F}" type="sibTrans" cxnId="{8A06FEBB-C3D5-4AD2-941A-F24D4CDDEB09}">
      <dgm:prSet/>
      <dgm:spPr/>
      <dgm:t>
        <a:bodyPr/>
        <a:lstStyle/>
        <a:p>
          <a:endParaRPr lang="en-US"/>
        </a:p>
      </dgm:t>
    </dgm:pt>
    <dgm:pt modelId="{FC9B3064-9C1B-4D40-ACCD-BCF9E4B9277B}">
      <dgm:prSet custT="1"/>
      <dgm:spPr/>
      <dgm:t>
        <a:bodyPr/>
        <a:lstStyle/>
        <a:p>
          <a:endParaRPr lang="ro-RO" sz="1800" dirty="0">
            <a:effectLst/>
            <a:latin typeface="Times New Roman" panose="02020603050405020304" pitchFamily="18" charset="0"/>
            <a:ea typeface="Calibri" panose="020F0502020204030204" pitchFamily="34" charset="0"/>
            <a:cs typeface="Times New Roman" panose="02020603050405020304" pitchFamily="18" charset="0"/>
          </a:endParaRPr>
        </a:p>
        <a:p>
          <a:r>
            <a:rPr lang="pt-BR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Colaborarea cu instituţiile relevante de pe plan judeţeanpentru prevenirea şi intervenţia în reţea interinstituţională în situaţiile de abuz, neglijare şi exploatare a copilului.</a:t>
          </a:r>
          <a:endParaRPr lang="ro-RO" sz="1800" dirty="0">
            <a:effectLst/>
            <a:latin typeface="Times New Roman" panose="02020603050405020304" pitchFamily="18" charset="0"/>
            <a:ea typeface="Calibri" panose="020F0502020204030204" pitchFamily="34" charset="0"/>
            <a:cs typeface="Times New Roman" panose="02020603050405020304" pitchFamily="18" charset="0"/>
          </a:endParaRPr>
        </a:p>
        <a:p>
          <a:endParaRPr lang="ro-RO" sz="1800" dirty="0"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5B7237E5-468A-4269-B5B7-0CD4AB03042A}" type="parTrans" cxnId="{D6ED473E-81A7-4545-9406-2F5C5313894B}">
      <dgm:prSet/>
      <dgm:spPr/>
      <dgm:t>
        <a:bodyPr/>
        <a:lstStyle/>
        <a:p>
          <a:endParaRPr lang="en-US"/>
        </a:p>
      </dgm:t>
    </dgm:pt>
    <dgm:pt modelId="{83A397A0-EE48-48FF-9595-0968D63922EC}" type="sibTrans" cxnId="{D6ED473E-81A7-4545-9406-2F5C5313894B}">
      <dgm:prSet/>
      <dgm:spPr/>
      <dgm:t>
        <a:bodyPr/>
        <a:lstStyle/>
        <a:p>
          <a:endParaRPr lang="en-US"/>
        </a:p>
      </dgm:t>
    </dgm:pt>
    <dgm:pt modelId="{180085D8-ADCD-4061-B9F2-B99299D26017}" type="pres">
      <dgm:prSet presAssocID="{599A0ECD-7FA5-4758-B012-C8B92610D097}" presName="linear" presStyleCnt="0">
        <dgm:presLayoutVars>
          <dgm:animLvl val="lvl"/>
          <dgm:resizeHandles val="exact"/>
        </dgm:presLayoutVars>
      </dgm:prSet>
      <dgm:spPr/>
    </dgm:pt>
    <dgm:pt modelId="{CBAA15F0-25C3-4F40-B734-12FA96D07DEE}" type="pres">
      <dgm:prSet presAssocID="{2694BA8F-F091-41BA-BC76-81ADB1B53D0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9224282-A2FA-4424-89B4-14EB0AB1D169}" type="pres">
      <dgm:prSet presAssocID="{4114C9B0-3580-4B97-B177-5B28B8871399}" presName="spacer" presStyleCnt="0"/>
      <dgm:spPr/>
    </dgm:pt>
    <dgm:pt modelId="{58B47FD7-0352-46C2-9175-C8502E1CC891}" type="pres">
      <dgm:prSet presAssocID="{E2A89CD2-E151-4580-9787-856BA54922D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BE5BB4A-177D-4418-8F0B-BC97D8048B96}" type="pres">
      <dgm:prSet presAssocID="{50798A13-B7B6-4246-BEC2-88B43956347F}" presName="spacer" presStyleCnt="0"/>
      <dgm:spPr/>
    </dgm:pt>
    <dgm:pt modelId="{B9BF444B-56BD-4774-9FAD-62AC5E06AEBB}" type="pres">
      <dgm:prSet presAssocID="{FC9B3064-9C1B-4D40-ACCD-BCF9E4B9277B}" presName="parentText" presStyleLbl="node1" presStyleIdx="2" presStyleCnt="3" custScaleY="73183">
        <dgm:presLayoutVars>
          <dgm:chMax val="0"/>
          <dgm:bulletEnabled val="1"/>
        </dgm:presLayoutVars>
      </dgm:prSet>
      <dgm:spPr/>
    </dgm:pt>
  </dgm:ptLst>
  <dgm:cxnLst>
    <dgm:cxn modelId="{26F0462A-695B-4A10-848F-22AF1B3B6A1C}" type="presOf" srcId="{E2A89CD2-E151-4580-9787-856BA54922D1}" destId="{58B47FD7-0352-46C2-9175-C8502E1CC891}" srcOrd="0" destOrd="0" presId="urn:microsoft.com/office/officeart/2005/8/layout/vList2"/>
    <dgm:cxn modelId="{4551EB2B-2376-4BDE-8E3B-1D30A7CCF11E}" type="presOf" srcId="{599A0ECD-7FA5-4758-B012-C8B92610D097}" destId="{180085D8-ADCD-4061-B9F2-B99299D26017}" srcOrd="0" destOrd="0" presId="urn:microsoft.com/office/officeart/2005/8/layout/vList2"/>
    <dgm:cxn modelId="{D6ED473E-81A7-4545-9406-2F5C5313894B}" srcId="{599A0ECD-7FA5-4758-B012-C8B92610D097}" destId="{FC9B3064-9C1B-4D40-ACCD-BCF9E4B9277B}" srcOrd="2" destOrd="0" parTransId="{5B7237E5-468A-4269-B5B7-0CD4AB03042A}" sibTransId="{83A397A0-EE48-48FF-9595-0968D63922EC}"/>
    <dgm:cxn modelId="{167A1F5D-6C34-4C2D-9FF2-FF48FE95603B}" srcId="{599A0ECD-7FA5-4758-B012-C8B92610D097}" destId="{2694BA8F-F091-41BA-BC76-81ADB1B53D06}" srcOrd="0" destOrd="0" parTransId="{93ABB9B5-35C4-484E-860D-AF3B590B58AA}" sibTransId="{4114C9B0-3580-4B97-B177-5B28B8871399}"/>
    <dgm:cxn modelId="{6FE93494-928F-4587-9A36-634E21028911}" type="presOf" srcId="{FC9B3064-9C1B-4D40-ACCD-BCF9E4B9277B}" destId="{B9BF444B-56BD-4774-9FAD-62AC5E06AEBB}" srcOrd="0" destOrd="0" presId="urn:microsoft.com/office/officeart/2005/8/layout/vList2"/>
    <dgm:cxn modelId="{8A06FEBB-C3D5-4AD2-941A-F24D4CDDEB09}" srcId="{599A0ECD-7FA5-4758-B012-C8B92610D097}" destId="{E2A89CD2-E151-4580-9787-856BA54922D1}" srcOrd="1" destOrd="0" parTransId="{3BE34587-EE2C-4B91-9AA4-D55065E1EEFA}" sibTransId="{50798A13-B7B6-4246-BEC2-88B43956347F}"/>
    <dgm:cxn modelId="{60DE3DC2-768E-4985-B33A-10F0C0B37A81}" type="presOf" srcId="{2694BA8F-F091-41BA-BC76-81ADB1B53D06}" destId="{CBAA15F0-25C3-4F40-B734-12FA96D07DEE}" srcOrd="0" destOrd="0" presId="urn:microsoft.com/office/officeart/2005/8/layout/vList2"/>
    <dgm:cxn modelId="{3B11D8D7-6850-4D56-B0C4-BCF6AFE16B95}" type="presParOf" srcId="{180085D8-ADCD-4061-B9F2-B99299D26017}" destId="{CBAA15F0-25C3-4F40-B734-12FA96D07DEE}" srcOrd="0" destOrd="0" presId="urn:microsoft.com/office/officeart/2005/8/layout/vList2"/>
    <dgm:cxn modelId="{C17FAA52-7AAC-4CBD-B475-1214113580C6}" type="presParOf" srcId="{180085D8-ADCD-4061-B9F2-B99299D26017}" destId="{19224282-A2FA-4424-89B4-14EB0AB1D169}" srcOrd="1" destOrd="0" presId="urn:microsoft.com/office/officeart/2005/8/layout/vList2"/>
    <dgm:cxn modelId="{15785360-614A-43D0-9DA6-C660072CB5D9}" type="presParOf" srcId="{180085D8-ADCD-4061-B9F2-B99299D26017}" destId="{58B47FD7-0352-46C2-9175-C8502E1CC891}" srcOrd="2" destOrd="0" presId="urn:microsoft.com/office/officeart/2005/8/layout/vList2"/>
    <dgm:cxn modelId="{F6895086-5376-4905-A169-9A7B96CF01F9}" type="presParOf" srcId="{180085D8-ADCD-4061-B9F2-B99299D26017}" destId="{ABE5BB4A-177D-4418-8F0B-BC97D8048B96}" srcOrd="3" destOrd="0" presId="urn:microsoft.com/office/officeart/2005/8/layout/vList2"/>
    <dgm:cxn modelId="{D6CDDB38-C469-4A9D-B38B-53C49AC793CC}" type="presParOf" srcId="{180085D8-ADCD-4061-B9F2-B99299D26017}" destId="{B9BF444B-56BD-4774-9FAD-62AC5E06AEB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BB8C61-C88E-4117-BDDA-90FE5A1A9C4E}">
      <dsp:nvSpPr>
        <dsp:cNvPr id="0" name=""/>
        <dsp:cNvSpPr/>
      </dsp:nvSpPr>
      <dsp:spPr>
        <a:xfrm>
          <a:off x="566" y="0"/>
          <a:ext cx="1472235" cy="374808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1" kern="1200" dirty="0"/>
            <a:t>DOMENIUL PROTECȚIA COPILULUI ȘI FAMILIEI</a:t>
          </a:r>
          <a:endParaRPr lang="ro-RO" sz="1800" kern="1200" dirty="0"/>
        </a:p>
      </dsp:txBody>
      <dsp:txXfrm>
        <a:off x="566" y="0"/>
        <a:ext cx="1472235" cy="1124426"/>
      </dsp:txXfrm>
    </dsp:sp>
    <dsp:sp modelId="{FEF5E035-2E9B-4A89-8764-2F9DFE90CA57}">
      <dsp:nvSpPr>
        <dsp:cNvPr id="0" name=""/>
        <dsp:cNvSpPr/>
      </dsp:nvSpPr>
      <dsp:spPr>
        <a:xfrm>
          <a:off x="147789" y="1124746"/>
          <a:ext cx="1177788" cy="7363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Times New Roman" panose="02020603050405020304" pitchFamily="18" charset="0"/>
            <a:buNone/>
          </a:pPr>
          <a:r>
            <a:rPr lang="ro-RO" sz="1000" b="1" kern="1200" dirty="0"/>
            <a:t>Servicii sociale – cod  8891CZ-C III- Centre de zi de recuperare pentru copii cu dizabilități</a:t>
          </a:r>
          <a:endParaRPr lang="ro-RO" sz="1000" kern="1200" dirty="0"/>
        </a:p>
      </dsp:txBody>
      <dsp:txXfrm>
        <a:off x="169356" y="1146313"/>
        <a:ext cx="1134654" cy="693215"/>
      </dsp:txXfrm>
    </dsp:sp>
    <dsp:sp modelId="{7B5F4B56-A25F-43BD-8FAC-FA0668E08383}">
      <dsp:nvSpPr>
        <dsp:cNvPr id="0" name=""/>
        <dsp:cNvSpPr/>
      </dsp:nvSpPr>
      <dsp:spPr>
        <a:xfrm>
          <a:off x="147789" y="1974380"/>
          <a:ext cx="1177788" cy="7363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9525" rIns="12700" bIns="952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500" kern="1200" dirty="0"/>
            <a:t>în planul de abilitare/reabilitare conform art. 68 alin.1  ″Furnizarea serviciilor și intervențiilor pentru copilul cu dizabilități și/sau </a:t>
          </a:r>
          <a:r>
            <a:rPr lang="ro-RO" sz="500" i="1" kern="1200" dirty="0"/>
            <a:t>CES</a:t>
          </a:r>
          <a:r>
            <a:rPr lang="ro-RO" sz="500" kern="1200" dirty="0"/>
            <a:t>, familie, reprezentant legal si alte persoane importante pentru copil se realizează în mod integrat și este monitorizată astfel </a:t>
          </a:r>
          <a:r>
            <a:rPr lang="ro-RO" sz="500" kern="1200" dirty="0" err="1"/>
            <a:t>încat</a:t>
          </a:r>
          <a:r>
            <a:rPr lang="ro-RO" sz="500" kern="1200" dirty="0"/>
            <a:t> să beneficieze in mod real de acestea și adecvat dezvoltării sale”.</a:t>
          </a:r>
        </a:p>
      </dsp:txBody>
      <dsp:txXfrm>
        <a:off x="169356" y="1995947"/>
        <a:ext cx="1134654" cy="693215"/>
      </dsp:txXfrm>
    </dsp:sp>
    <dsp:sp modelId="{3DA480F8-F29E-4E13-ADAE-AFA5D7A4D641}">
      <dsp:nvSpPr>
        <dsp:cNvPr id="0" name=""/>
        <dsp:cNvSpPr/>
      </dsp:nvSpPr>
      <dsp:spPr>
        <a:xfrm>
          <a:off x="147789" y="2824014"/>
          <a:ext cx="1177788" cy="7363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9525" rIns="12700" bIns="952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500" b="1" kern="1200" dirty="0"/>
            <a:t>DGASPC Satu Mare deține un singur serviciu de acest tip în Municipiul Satu Mare cu o capacitate de 30 locuri, </a:t>
          </a:r>
          <a:endParaRPr lang="ro-RO" sz="500" kern="1200" dirty="0"/>
        </a:p>
      </dsp:txBody>
      <dsp:txXfrm>
        <a:off x="169356" y="2845581"/>
        <a:ext cx="1134654" cy="693215"/>
      </dsp:txXfrm>
    </dsp:sp>
    <dsp:sp modelId="{F7A06F07-7366-4C32-AB33-4A73A32B5862}">
      <dsp:nvSpPr>
        <dsp:cNvPr id="0" name=""/>
        <dsp:cNvSpPr/>
      </dsp:nvSpPr>
      <dsp:spPr>
        <a:xfrm>
          <a:off x="1583219" y="0"/>
          <a:ext cx="1472235" cy="374808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1" kern="1200" dirty="0"/>
            <a:t>DOMENIUL PROTECȚIA COPILULUI ȘI FAMILIEI</a:t>
          </a:r>
          <a:endParaRPr lang="ro-RO" sz="1800" kern="1200" dirty="0"/>
        </a:p>
      </dsp:txBody>
      <dsp:txXfrm>
        <a:off x="1583219" y="0"/>
        <a:ext cx="1472235" cy="1124426"/>
      </dsp:txXfrm>
    </dsp:sp>
    <dsp:sp modelId="{8DFF22B1-DC7D-4AAA-B997-A0FAA1537935}">
      <dsp:nvSpPr>
        <dsp:cNvPr id="0" name=""/>
        <dsp:cNvSpPr/>
      </dsp:nvSpPr>
      <dsp:spPr>
        <a:xfrm>
          <a:off x="1730443" y="1125524"/>
          <a:ext cx="1177788" cy="11300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000" kern="1200" dirty="0"/>
            <a:t>Centre rezidențiale pentru copii în sistemul de protecție specială – cod serviciu social: </a:t>
          </a:r>
          <a:r>
            <a:rPr lang="ro-RO" sz="1000" b="1" kern="1200" dirty="0"/>
            <a:t>8790CR-C-I</a:t>
          </a:r>
          <a:r>
            <a:rPr lang="ro-RO" sz="500" kern="1200" dirty="0"/>
            <a:t>. </a:t>
          </a:r>
        </a:p>
      </dsp:txBody>
      <dsp:txXfrm>
        <a:off x="1763542" y="1158623"/>
        <a:ext cx="1111590" cy="1063901"/>
      </dsp:txXfrm>
    </dsp:sp>
    <dsp:sp modelId="{BB07206E-C860-462C-92EE-A1D0A020D5F0}">
      <dsp:nvSpPr>
        <dsp:cNvPr id="0" name=""/>
        <dsp:cNvSpPr/>
      </dsp:nvSpPr>
      <dsp:spPr>
        <a:xfrm>
          <a:off x="1701740" y="2434691"/>
          <a:ext cx="1177788" cy="11300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marL="0" lvl="0" indent="0" algn="just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800" b="1" kern="1200" dirty="0"/>
            <a:t>se impune continuarea parteneriatului pentru </a:t>
          </a:r>
          <a:r>
            <a:rPr lang="ro-RO" sz="800" b="1" kern="1200" dirty="0" err="1"/>
            <a:t>cofinantarea</a:t>
          </a:r>
          <a:r>
            <a:rPr lang="ro-RO" sz="800" b="1" kern="1200" dirty="0"/>
            <a:t> serviciilor sociale de tip CTF cu furnizori </a:t>
          </a:r>
          <a:r>
            <a:rPr lang="ro-RO" sz="800" b="1" kern="1200" dirty="0" err="1"/>
            <a:t>privati</a:t>
          </a:r>
          <a:r>
            <a:rPr lang="ro-RO" sz="800" b="1" kern="1200" dirty="0"/>
            <a:t> </a:t>
          </a:r>
          <a:r>
            <a:rPr lang="ro-RO" sz="800" b="1" kern="1200" dirty="0" err="1"/>
            <a:t>acreditati</a:t>
          </a:r>
          <a:r>
            <a:rPr lang="ro-RO" sz="800" b="1" kern="1200" dirty="0"/>
            <a:t>/</a:t>
          </a:r>
          <a:r>
            <a:rPr lang="ro-RO" sz="800" b="1" kern="1200" dirty="0" err="1"/>
            <a:t>licentiati</a:t>
          </a:r>
          <a:r>
            <a:rPr lang="ro-RO" sz="800" b="1" kern="1200" dirty="0"/>
            <a:t> in </a:t>
          </a:r>
          <a:r>
            <a:rPr lang="ro-RO" sz="800" b="1" kern="1200" dirty="0" err="1"/>
            <a:t>conditiile</a:t>
          </a:r>
          <a:r>
            <a:rPr lang="ro-RO" sz="800" b="1" kern="1200" dirty="0"/>
            <a:t> legii precum si a programelor de prevenire a abandonului in </a:t>
          </a:r>
          <a:r>
            <a:rPr lang="ro-RO" sz="800" b="1" kern="1200" dirty="0" err="1"/>
            <a:t>randul</a:t>
          </a:r>
          <a:r>
            <a:rPr lang="ro-RO" sz="800" b="1" kern="1200" dirty="0"/>
            <a:t> grupurilor vulnerabile.</a:t>
          </a:r>
          <a:endParaRPr lang="ro-RO" sz="800" kern="1200" dirty="0"/>
        </a:p>
      </dsp:txBody>
      <dsp:txXfrm>
        <a:off x="1734839" y="2467790"/>
        <a:ext cx="1111590" cy="1063901"/>
      </dsp:txXfrm>
    </dsp:sp>
    <dsp:sp modelId="{7D12F4E0-D18D-49BF-A43E-EC26A7FFB4C7}">
      <dsp:nvSpPr>
        <dsp:cNvPr id="0" name=""/>
        <dsp:cNvSpPr/>
      </dsp:nvSpPr>
      <dsp:spPr>
        <a:xfrm>
          <a:off x="3165873" y="0"/>
          <a:ext cx="1472235" cy="374808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1" kern="1200" dirty="0"/>
            <a:t>DOMENIUL PROTECȚIA COPILULUI ȘI FAMILIEI</a:t>
          </a:r>
          <a:endParaRPr lang="ro-RO" sz="1800" kern="1200" dirty="0"/>
        </a:p>
      </dsp:txBody>
      <dsp:txXfrm>
        <a:off x="3165873" y="0"/>
        <a:ext cx="1472235" cy="1124426"/>
      </dsp:txXfrm>
    </dsp:sp>
    <dsp:sp modelId="{70C4F995-EC2D-4C1C-8C90-1AAC6CBB0A0A}">
      <dsp:nvSpPr>
        <dsp:cNvPr id="0" name=""/>
        <dsp:cNvSpPr/>
      </dsp:nvSpPr>
      <dsp:spPr>
        <a:xfrm>
          <a:off x="3313096" y="1124746"/>
          <a:ext cx="1177788" cy="7363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9525" rIns="12700" bIns="952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500" kern="1200" dirty="0"/>
            <a:t>– </a:t>
          </a:r>
          <a:r>
            <a:rPr lang="ro-RO" sz="800" kern="1200" dirty="0"/>
            <a:t>cod serviciu social: </a:t>
          </a:r>
          <a:r>
            <a:rPr lang="ro-RO" sz="800" b="1" kern="1200" dirty="0"/>
            <a:t>8891CZ-C-III - </a:t>
          </a:r>
          <a:r>
            <a:rPr lang="ro-RO" sz="800" kern="1200" dirty="0"/>
            <a:t>centre de zi de recuperare pentru copii cu dizabilități</a:t>
          </a:r>
        </a:p>
      </dsp:txBody>
      <dsp:txXfrm>
        <a:off x="3334663" y="1146313"/>
        <a:ext cx="1134654" cy="693215"/>
      </dsp:txXfrm>
    </dsp:sp>
    <dsp:sp modelId="{B155F275-7315-4F58-BABC-DF29C65D14F6}">
      <dsp:nvSpPr>
        <dsp:cNvPr id="0" name=""/>
        <dsp:cNvSpPr/>
      </dsp:nvSpPr>
      <dsp:spPr>
        <a:xfrm>
          <a:off x="3313096" y="1974380"/>
          <a:ext cx="1177788" cy="7363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800" b="1" kern="1200" dirty="0"/>
            <a:t>8891-CZ-C-II - </a:t>
          </a:r>
          <a:r>
            <a:rPr lang="ro-RO" sz="800" kern="1200" dirty="0"/>
            <a:t>centre de zi pentru copii aflați în situație de risc de separare de părinți.</a:t>
          </a:r>
        </a:p>
      </dsp:txBody>
      <dsp:txXfrm>
        <a:off x="3334663" y="1995947"/>
        <a:ext cx="1134654" cy="693215"/>
      </dsp:txXfrm>
    </dsp:sp>
    <dsp:sp modelId="{CECD0794-1761-4C08-A585-835253E2856D}">
      <dsp:nvSpPr>
        <dsp:cNvPr id="0" name=""/>
        <dsp:cNvSpPr/>
      </dsp:nvSpPr>
      <dsp:spPr>
        <a:xfrm>
          <a:off x="3313096" y="2824014"/>
          <a:ext cx="1177788" cy="7363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ro-RO" sz="800" b="1" kern="1200" dirty="0"/>
            <a:t>8899-CZ-F-I - </a:t>
          </a:r>
          <a:r>
            <a:rPr lang="ro-RO" sz="800" kern="1200" dirty="0"/>
            <a:t>centre de zi pentru consiliere și sprijin pentru părinți și copii</a:t>
          </a:r>
          <a:r>
            <a:rPr lang="ro-RO" sz="500" kern="1200" dirty="0"/>
            <a:t>.</a:t>
          </a:r>
        </a:p>
      </dsp:txBody>
      <dsp:txXfrm>
        <a:off x="3334663" y="2845581"/>
        <a:ext cx="1134654" cy="6932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ED74CD-1299-4F14-98B9-BB10887F0D89}">
      <dsp:nvSpPr>
        <dsp:cNvPr id="0" name=""/>
        <dsp:cNvSpPr/>
      </dsp:nvSpPr>
      <dsp:spPr>
        <a:xfrm>
          <a:off x="1227" y="0"/>
          <a:ext cx="3192363" cy="376078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ro-RO" sz="2300" b="1" kern="1200" dirty="0"/>
            <a:t>DOMENIUL PRIORITAR – ADULȚI CU DIZABILITĂȚI</a:t>
          </a:r>
          <a:endParaRPr lang="ro-RO" sz="2300" kern="1200" dirty="0"/>
        </a:p>
      </dsp:txBody>
      <dsp:txXfrm>
        <a:off x="1227" y="0"/>
        <a:ext cx="3192363" cy="1128236"/>
      </dsp:txXfrm>
    </dsp:sp>
    <dsp:sp modelId="{D7B8F1F6-270B-4451-B0A9-AAF6440E3EC0}">
      <dsp:nvSpPr>
        <dsp:cNvPr id="0" name=""/>
        <dsp:cNvSpPr/>
      </dsp:nvSpPr>
      <dsp:spPr>
        <a:xfrm>
          <a:off x="320464" y="1129338"/>
          <a:ext cx="2553890" cy="11339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ro-RO" sz="900" kern="1200" dirty="0"/>
            <a:t>Centre rezidențiale pentru persoane adulte cu dizabilități – cod serviciu social: </a:t>
          </a:r>
          <a:r>
            <a:rPr lang="ro-RO" sz="900" b="1" kern="1200" dirty="0"/>
            <a:t>8790 CR-D-VII</a:t>
          </a:r>
          <a:r>
            <a:rPr lang="ro-RO" sz="900" kern="1200" dirty="0"/>
            <a:t> (Locuințe protejate)</a:t>
          </a:r>
        </a:p>
      </dsp:txBody>
      <dsp:txXfrm>
        <a:off x="353676" y="1162550"/>
        <a:ext cx="2487466" cy="1067504"/>
      </dsp:txXfrm>
    </dsp:sp>
    <dsp:sp modelId="{FFB2373B-E2AD-48A1-A63B-C10186A877D7}">
      <dsp:nvSpPr>
        <dsp:cNvPr id="0" name=""/>
        <dsp:cNvSpPr/>
      </dsp:nvSpPr>
      <dsp:spPr>
        <a:xfrm>
          <a:off x="320464" y="2437717"/>
          <a:ext cx="2553890" cy="11339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ro-RO" sz="900" kern="1200" dirty="0"/>
            <a:t>Centre de zi pentru persoane adulte cu dizabilități – cod serviciu social: </a:t>
          </a:r>
          <a:r>
            <a:rPr lang="ro-RO" sz="900" b="1" kern="1200" dirty="0"/>
            <a:t>8899CZ-D-I -c</a:t>
          </a:r>
          <a:r>
            <a:rPr lang="ro-RO" sz="900" kern="1200" dirty="0"/>
            <a:t>entre de zi</a:t>
          </a:r>
        </a:p>
      </dsp:txBody>
      <dsp:txXfrm>
        <a:off x="353676" y="2470929"/>
        <a:ext cx="2487466" cy="1067504"/>
      </dsp:txXfrm>
    </dsp:sp>
    <dsp:sp modelId="{C0DEEAD2-9913-40A2-8307-EA67D67D8088}">
      <dsp:nvSpPr>
        <dsp:cNvPr id="0" name=""/>
        <dsp:cNvSpPr/>
      </dsp:nvSpPr>
      <dsp:spPr>
        <a:xfrm>
          <a:off x="3433018" y="0"/>
          <a:ext cx="3192363" cy="376078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ro-RO" sz="2300" b="1" kern="1200" dirty="0"/>
            <a:t>DOMENIUL PRIORITAR – ADULȚI CU DIZABILITĂȚI</a:t>
          </a:r>
          <a:endParaRPr lang="ro-RO" sz="2300" kern="1200" dirty="0"/>
        </a:p>
      </dsp:txBody>
      <dsp:txXfrm>
        <a:off x="3433018" y="0"/>
        <a:ext cx="3192363" cy="1128236"/>
      </dsp:txXfrm>
    </dsp:sp>
    <dsp:sp modelId="{707AA6DE-6A2C-4E3F-A25A-32C9A37FF7D3}">
      <dsp:nvSpPr>
        <dsp:cNvPr id="0" name=""/>
        <dsp:cNvSpPr/>
      </dsp:nvSpPr>
      <dsp:spPr>
        <a:xfrm>
          <a:off x="3752254" y="1128557"/>
          <a:ext cx="2553890" cy="7388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ro-RO" sz="900" kern="1200" dirty="0"/>
            <a:t>Servicii de îngrijire la domiciliu pentru persoane vârstnice, persoane cu dizabilități, persoane aflate în situație de dependență – cod serviciu social</a:t>
          </a:r>
          <a:r>
            <a:rPr lang="ro-RO" sz="900" b="1" kern="1200" dirty="0"/>
            <a:t>: 8810ID- III -</a:t>
          </a:r>
          <a:r>
            <a:rPr lang="ro-RO" sz="900" kern="1200" dirty="0"/>
            <a:t>servicii de îngrijiri la domiciliu pentru persoane adulte cu dizabilități</a:t>
          </a:r>
        </a:p>
      </dsp:txBody>
      <dsp:txXfrm>
        <a:off x="3773894" y="1150197"/>
        <a:ext cx="2510610" cy="695564"/>
      </dsp:txXfrm>
    </dsp:sp>
    <dsp:sp modelId="{D1667800-07C9-406F-B8EA-C7F98FDADF20}">
      <dsp:nvSpPr>
        <dsp:cNvPr id="0" name=""/>
        <dsp:cNvSpPr/>
      </dsp:nvSpPr>
      <dsp:spPr>
        <a:xfrm>
          <a:off x="3752254" y="1981070"/>
          <a:ext cx="2553890" cy="7388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ro-RO" sz="900" kern="1200" dirty="0"/>
            <a:t>Servicii de îngrijire la domiciliu pentru persoane vârstnice, persoane cu dizabilități, persoane aflate în situație de dependență – cod serviciu social</a:t>
          </a:r>
          <a:r>
            <a:rPr lang="ro-RO" sz="900" b="1" kern="1200" dirty="0"/>
            <a:t>: 8810ID- VI- </a:t>
          </a:r>
          <a:r>
            <a:rPr lang="ro-RO" sz="900" kern="1200" dirty="0"/>
            <a:t>echipe mobile pentru persoane adulte cu dizabilități.</a:t>
          </a:r>
        </a:p>
      </dsp:txBody>
      <dsp:txXfrm>
        <a:off x="3773894" y="2002710"/>
        <a:ext cx="2510610" cy="695564"/>
      </dsp:txXfrm>
    </dsp:sp>
    <dsp:sp modelId="{B92B30BA-F8EE-4E85-919D-3B370CE0E47A}">
      <dsp:nvSpPr>
        <dsp:cNvPr id="0" name=""/>
        <dsp:cNvSpPr/>
      </dsp:nvSpPr>
      <dsp:spPr>
        <a:xfrm>
          <a:off x="3752254" y="2833582"/>
          <a:ext cx="2553890" cy="7388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ro-RO" sz="900" kern="1200"/>
            <a:t>Servicii de îngrijire la domiciliu pentru persoane vârstnice, persoane cu dizabilități, persoane aflate în situație de dependență – cod serviciu social</a:t>
          </a:r>
          <a:r>
            <a:rPr lang="ro-RO" sz="900" b="1" kern="1200"/>
            <a:t>: 8810ID- I</a:t>
          </a:r>
          <a:r>
            <a:rPr lang="ro-RO" sz="900" kern="1200"/>
            <a:t> -unități de îngrijire la domiciliu</a:t>
          </a:r>
        </a:p>
      </dsp:txBody>
      <dsp:txXfrm>
        <a:off x="3773894" y="2855222"/>
        <a:ext cx="2510610" cy="695564"/>
      </dsp:txXfrm>
    </dsp:sp>
    <dsp:sp modelId="{991BF49A-8EB8-454F-B81B-6470434127F3}">
      <dsp:nvSpPr>
        <dsp:cNvPr id="0" name=""/>
        <dsp:cNvSpPr/>
      </dsp:nvSpPr>
      <dsp:spPr>
        <a:xfrm>
          <a:off x="6864808" y="0"/>
          <a:ext cx="3192363" cy="376078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ro-RO" sz="2300" b="1" kern="1200" dirty="0"/>
            <a:t>DOMENIUL PRIORITAR – ADULȚI CU DIZABILITĂȚI</a:t>
          </a:r>
          <a:endParaRPr lang="ro-RO" sz="2300" kern="1200" dirty="0"/>
        </a:p>
      </dsp:txBody>
      <dsp:txXfrm>
        <a:off x="6864808" y="0"/>
        <a:ext cx="3192363" cy="1128236"/>
      </dsp:txXfrm>
    </dsp:sp>
    <dsp:sp modelId="{EF68D625-358E-46AF-838F-4DFDBD294C06}">
      <dsp:nvSpPr>
        <dsp:cNvPr id="0" name=""/>
        <dsp:cNvSpPr/>
      </dsp:nvSpPr>
      <dsp:spPr>
        <a:xfrm>
          <a:off x="7184045" y="1129338"/>
          <a:ext cx="2553890" cy="11339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ro-RO" sz="900" kern="1200"/>
            <a:t>Servicii de îngrijire la domiciliu pentru persoane vârstnice, persoane cu dizabilități, persoane aflate în situație de dependență – cod serviciu social</a:t>
          </a:r>
          <a:r>
            <a:rPr lang="ro-RO" sz="900" b="1" kern="1200"/>
            <a:t>: 8810ID- V- </a:t>
          </a:r>
          <a:r>
            <a:rPr lang="ro-RO" sz="900" kern="1200"/>
            <a:t>asistent personal profesionist</a:t>
          </a:r>
        </a:p>
      </dsp:txBody>
      <dsp:txXfrm>
        <a:off x="7217257" y="1162550"/>
        <a:ext cx="2487466" cy="1067504"/>
      </dsp:txXfrm>
    </dsp:sp>
    <dsp:sp modelId="{67FBC30A-3CDD-42D4-B7E7-B36C0C9D7B22}">
      <dsp:nvSpPr>
        <dsp:cNvPr id="0" name=""/>
        <dsp:cNvSpPr/>
      </dsp:nvSpPr>
      <dsp:spPr>
        <a:xfrm>
          <a:off x="7184045" y="2437717"/>
          <a:ext cx="2553890" cy="11339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ro-RO" sz="900" kern="1200"/>
            <a:t>Servicii de îngrijire la domiciliu pentru persoane vârstnice, persoane cu dizabilități, persoane aflate în situație de dependență – cod serviciu social</a:t>
          </a:r>
          <a:r>
            <a:rPr lang="ro-RO" sz="900" b="1" kern="1200"/>
            <a:t>: 8810ID- VI- </a:t>
          </a:r>
          <a:r>
            <a:rPr lang="ro-RO" sz="900" kern="1200"/>
            <a:t>echipe mobile pentru persoane adulte cu dizabilități.</a:t>
          </a:r>
        </a:p>
      </dsp:txBody>
      <dsp:txXfrm>
        <a:off x="7217257" y="2470929"/>
        <a:ext cx="2487466" cy="106750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ED74CD-1299-4F14-98B9-BB10887F0D89}">
      <dsp:nvSpPr>
        <dsp:cNvPr id="0" name=""/>
        <dsp:cNvSpPr/>
      </dsp:nvSpPr>
      <dsp:spPr>
        <a:xfrm>
          <a:off x="302" y="0"/>
          <a:ext cx="3192363" cy="376078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ro-RO" sz="1100" b="1" kern="1200" dirty="0"/>
            <a:t>DOMENIUL PRIORITAR – PERSOANE VÂRSTNICE</a:t>
          </a:r>
          <a:endParaRPr lang="ro-RO" sz="1100" kern="1200" dirty="0"/>
        </a:p>
      </dsp:txBody>
      <dsp:txXfrm>
        <a:off x="302" y="0"/>
        <a:ext cx="3192363" cy="1128236"/>
      </dsp:txXfrm>
    </dsp:sp>
    <dsp:sp modelId="{23A6FBC7-22B4-4FD2-B8CF-BDC25616D7DC}">
      <dsp:nvSpPr>
        <dsp:cNvPr id="0" name=""/>
        <dsp:cNvSpPr/>
      </dsp:nvSpPr>
      <dsp:spPr>
        <a:xfrm>
          <a:off x="320464" y="1129338"/>
          <a:ext cx="2553890" cy="113392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65000"/>
                <a:shade val="92000"/>
                <a:satMod val="130000"/>
              </a:schemeClr>
            </a:gs>
            <a:gs pos="45000">
              <a:schemeClr val="accent2">
                <a:tint val="60000"/>
                <a:shade val="99000"/>
                <a:satMod val="120000"/>
              </a:schemeClr>
            </a:gs>
            <a:gs pos="100000">
              <a:schemeClr val="accent2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2"/>
          </a:solidFill>
          <a:prstDash val="solid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ro-RO" sz="1100" kern="1200" dirty="0"/>
            <a:t>Servicii de îngrijire la domiciliu pentru persoane vârstnice, persoane cu dizabilități, persoane aflate în situație de dependență, cod serviciu social: </a:t>
          </a:r>
          <a:r>
            <a:rPr lang="ro-RO" sz="1100" b="1" kern="1200" dirty="0"/>
            <a:t>8810ID-II</a:t>
          </a:r>
          <a:r>
            <a:rPr lang="ro-RO" sz="1100" kern="1200" dirty="0"/>
            <a:t> - îngrijiri personale la domiciliu (acordate de îngrijitori persoane)</a:t>
          </a:r>
        </a:p>
      </dsp:txBody>
      <dsp:txXfrm>
        <a:off x="353676" y="1162550"/>
        <a:ext cx="2487466" cy="1067504"/>
      </dsp:txXfrm>
    </dsp:sp>
    <dsp:sp modelId="{53B9B9A6-97A5-4321-8A1D-D5A038366491}">
      <dsp:nvSpPr>
        <dsp:cNvPr id="0" name=""/>
        <dsp:cNvSpPr/>
      </dsp:nvSpPr>
      <dsp:spPr>
        <a:xfrm>
          <a:off x="320464" y="2437717"/>
          <a:ext cx="2553890" cy="113392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65000"/>
                <a:shade val="92000"/>
                <a:satMod val="130000"/>
              </a:schemeClr>
            </a:gs>
            <a:gs pos="45000">
              <a:schemeClr val="accent2">
                <a:tint val="60000"/>
                <a:shade val="99000"/>
                <a:satMod val="120000"/>
              </a:schemeClr>
            </a:gs>
            <a:gs pos="100000">
              <a:schemeClr val="accent2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2"/>
          </a:solidFill>
          <a:prstDash val="solid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ro-RO" sz="1100" kern="1200" dirty="0"/>
            <a:t>Servicii de îngrijire la domiciliu pentru persoane vârstnice, persoane cu dizabilități, persoane aflate în situație de dependență, cod serviciu social: </a:t>
          </a:r>
          <a:r>
            <a:rPr lang="ro-RO" sz="1100" b="1" kern="1200" dirty="0"/>
            <a:t>8810ID-I</a:t>
          </a:r>
          <a:r>
            <a:rPr lang="ro-RO" sz="1100" kern="1200" dirty="0"/>
            <a:t> -unități de îngrijire la domiciliu</a:t>
          </a:r>
        </a:p>
      </dsp:txBody>
      <dsp:txXfrm>
        <a:off x="353676" y="2470929"/>
        <a:ext cx="2487466" cy="1067504"/>
      </dsp:txXfrm>
    </dsp:sp>
    <dsp:sp modelId="{C0DEEAD2-9913-40A2-8307-EA67D67D8088}">
      <dsp:nvSpPr>
        <dsp:cNvPr id="0" name=""/>
        <dsp:cNvSpPr/>
      </dsp:nvSpPr>
      <dsp:spPr>
        <a:xfrm>
          <a:off x="3433018" y="0"/>
          <a:ext cx="3192363" cy="3760788"/>
        </a:xfrm>
        <a:prstGeom prst="irregularSeal1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ro-RO" sz="1100" b="1" kern="1200" dirty="0"/>
            <a:t>DOMENIUL PRIORITAR – PERSOANE VÂRSTNICE</a:t>
          </a:r>
          <a:endParaRPr lang="ro-RO" sz="1100" kern="1200" dirty="0"/>
        </a:p>
      </dsp:txBody>
      <dsp:txXfrm>
        <a:off x="4116864" y="330113"/>
        <a:ext cx="1784619" cy="397860"/>
      </dsp:txXfrm>
    </dsp:sp>
    <dsp:sp modelId="{C5B9423E-F07B-41A6-BCD6-39B3832129AD}">
      <dsp:nvSpPr>
        <dsp:cNvPr id="0" name=""/>
        <dsp:cNvSpPr/>
      </dsp:nvSpPr>
      <dsp:spPr>
        <a:xfrm>
          <a:off x="3752254" y="1128236"/>
          <a:ext cx="2553890" cy="2444512"/>
        </a:xfrm>
        <a:prstGeom prst="roundRect">
          <a:avLst>
            <a:gd name="adj" fmla="val 10000"/>
          </a:avLst>
        </a:prstGeom>
        <a:solidFill>
          <a:schemeClr val="accent4"/>
        </a:solidFill>
        <a:ln w="25400" cap="flat" cmpd="sng" algn="ctr">
          <a:solidFill>
            <a:schemeClr val="lt1"/>
          </a:solidFill>
          <a:prstDash val="solid"/>
        </a:ln>
        <a:effectLst/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100" b="1" kern="1200" dirty="0"/>
            <a:t>DGASPC Satu Mare </a:t>
          </a:r>
          <a:r>
            <a:rPr lang="ro-RO" sz="1100" b="1" kern="1200" dirty="0" err="1"/>
            <a:t>urmareste</a:t>
          </a:r>
          <a:r>
            <a:rPr lang="ro-RO" sz="1100" b="1" kern="1200" dirty="0"/>
            <a:t> permanent evitarea </a:t>
          </a:r>
          <a:r>
            <a:rPr lang="ro-RO" sz="1100" b="1" kern="1200" dirty="0" err="1"/>
            <a:t>institutionalizarii</a:t>
          </a:r>
          <a:r>
            <a:rPr lang="ro-RO" sz="1100" b="1" kern="1200" dirty="0"/>
            <a:t> si </a:t>
          </a:r>
          <a:r>
            <a:rPr lang="ro-RO" sz="1100" b="1" kern="1200" dirty="0" err="1"/>
            <a:t>sustinerea</a:t>
          </a:r>
          <a:r>
            <a:rPr lang="ro-RO" sz="1100" b="1" kern="1200" dirty="0"/>
            <a:t>  alternativelor pentru </a:t>
          </a:r>
          <a:r>
            <a:rPr lang="ro-RO" sz="1100" b="1" kern="1200" dirty="0" err="1"/>
            <a:t>mentinerea</a:t>
          </a:r>
          <a:r>
            <a:rPr lang="ro-RO" sz="1100" b="1" kern="1200" dirty="0"/>
            <a:t>  in comunitatea lor prin sprijinirea serviciilor de </a:t>
          </a:r>
          <a:r>
            <a:rPr lang="ro-RO" sz="1100" b="1" kern="1200" dirty="0" err="1"/>
            <a:t>ingrijire</a:t>
          </a:r>
          <a:r>
            <a:rPr lang="ro-RO" sz="1100" b="1" kern="1200" dirty="0"/>
            <a:t> la domiciliu sau servicii de integrare si evitare a excluderii </a:t>
          </a:r>
          <a:r>
            <a:rPr lang="ro-RO" sz="1100" b="1" kern="1200" dirty="0" err="1"/>
            <a:t>marginalizarii</a:t>
          </a:r>
          <a:r>
            <a:rPr lang="ro-RO" sz="1100" b="1" kern="1200" dirty="0"/>
            <a:t> sociale a </a:t>
          </a:r>
          <a:r>
            <a:rPr lang="ro-RO" sz="1100" b="1" kern="1200" dirty="0" err="1"/>
            <a:t>varstncilor</a:t>
          </a:r>
          <a:r>
            <a:rPr lang="ro-RO" sz="1100" b="1" kern="1200" dirty="0"/>
            <a:t> – Centre de zi persoane </a:t>
          </a:r>
          <a:r>
            <a:rPr lang="ro-RO" sz="1100" b="1" kern="1200" dirty="0" err="1"/>
            <a:t>varstnice</a:t>
          </a:r>
          <a:r>
            <a:rPr lang="ro-RO" sz="1100" b="1" kern="1200" dirty="0"/>
            <a:t>. Acest fapt este justificat prin valorile și principiile de lucru menționate de susținere a comunităților locale pentru furnizarea de servicii cât mai aproape de beneficiar.</a:t>
          </a:r>
          <a:r>
            <a:rPr lang="ro-RO" sz="1100" kern="1200" dirty="0"/>
            <a:t> </a:t>
          </a:r>
        </a:p>
      </dsp:txBody>
      <dsp:txXfrm>
        <a:off x="3823851" y="1199833"/>
        <a:ext cx="2410696" cy="2301318"/>
      </dsp:txXfrm>
    </dsp:sp>
    <dsp:sp modelId="{991BF49A-8EB8-454F-B81B-6470434127F3}">
      <dsp:nvSpPr>
        <dsp:cNvPr id="0" name=""/>
        <dsp:cNvSpPr/>
      </dsp:nvSpPr>
      <dsp:spPr>
        <a:xfrm>
          <a:off x="6864808" y="0"/>
          <a:ext cx="3192363" cy="376078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ro-RO" sz="1100" b="1" kern="1200" dirty="0"/>
            <a:t>DOMENIUL PRIORITAR – PERSOANE VÂRSTNICE</a:t>
          </a:r>
          <a:endParaRPr lang="ro-RO" sz="1100" kern="1200" dirty="0"/>
        </a:p>
      </dsp:txBody>
      <dsp:txXfrm>
        <a:off x="6864808" y="0"/>
        <a:ext cx="3192363" cy="1128236"/>
      </dsp:txXfrm>
    </dsp:sp>
    <dsp:sp modelId="{0999FC6D-7690-4E77-A0EF-9A842E82CA68}">
      <dsp:nvSpPr>
        <dsp:cNvPr id="0" name=""/>
        <dsp:cNvSpPr/>
      </dsp:nvSpPr>
      <dsp:spPr>
        <a:xfrm>
          <a:off x="7184045" y="1129338"/>
          <a:ext cx="2553890" cy="113392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65000"/>
                <a:shade val="92000"/>
                <a:satMod val="130000"/>
              </a:schemeClr>
            </a:gs>
            <a:gs pos="45000">
              <a:schemeClr val="accent2">
                <a:tint val="60000"/>
                <a:shade val="99000"/>
                <a:satMod val="120000"/>
              </a:schemeClr>
            </a:gs>
            <a:gs pos="100000">
              <a:schemeClr val="accent2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2"/>
          </a:solidFill>
          <a:prstDash val="solid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ro-RO" sz="1100" kern="1200" dirty="0"/>
            <a:t>Centre de zi pentru persoane vârstnice – cod </a:t>
          </a:r>
          <a:r>
            <a:rPr lang="ro-RO" sz="1100" kern="1200" dirty="0" err="1"/>
            <a:t>serviu</a:t>
          </a:r>
          <a:r>
            <a:rPr lang="ro-RO" sz="1100" kern="1200" dirty="0"/>
            <a:t> social: </a:t>
          </a:r>
          <a:r>
            <a:rPr lang="ro-RO" sz="1100" b="1" kern="1200" dirty="0"/>
            <a:t>8810CZ-V-I</a:t>
          </a:r>
          <a:r>
            <a:rPr lang="ro-RO" sz="1100" kern="1200" dirty="0"/>
            <a:t> -centre de zi de asistență și recuperare</a:t>
          </a:r>
        </a:p>
      </dsp:txBody>
      <dsp:txXfrm>
        <a:off x="7217257" y="1162550"/>
        <a:ext cx="2487466" cy="1067504"/>
      </dsp:txXfrm>
    </dsp:sp>
    <dsp:sp modelId="{0B8DF1E6-2462-4D2B-99D5-C9852AD91CD4}">
      <dsp:nvSpPr>
        <dsp:cNvPr id="0" name=""/>
        <dsp:cNvSpPr/>
      </dsp:nvSpPr>
      <dsp:spPr>
        <a:xfrm>
          <a:off x="7184045" y="2437717"/>
          <a:ext cx="2553890" cy="113392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65000"/>
                <a:shade val="92000"/>
                <a:satMod val="130000"/>
              </a:schemeClr>
            </a:gs>
            <a:gs pos="45000">
              <a:schemeClr val="accent2">
                <a:tint val="60000"/>
                <a:shade val="99000"/>
                <a:satMod val="120000"/>
              </a:schemeClr>
            </a:gs>
            <a:gs pos="100000">
              <a:schemeClr val="accent2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2"/>
          </a:solidFill>
          <a:prstDash val="solid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100" kern="1200" dirty="0"/>
            <a:t>Centre de zi pentru persoane vârstnice – cod serviciu social: </a:t>
          </a:r>
          <a:r>
            <a:rPr lang="ro-RO" sz="1100" b="1" kern="1200" dirty="0"/>
            <a:t>8810CZ-V-II</a:t>
          </a:r>
          <a:r>
            <a:rPr lang="ro-RO" sz="1100" kern="1200" dirty="0"/>
            <a:t> - centre de zi de socializare si petrecere a timpului liber (tip club</a:t>
          </a:r>
        </a:p>
      </dsp:txBody>
      <dsp:txXfrm>
        <a:off x="7217257" y="2470929"/>
        <a:ext cx="2487466" cy="106750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ED74CD-1299-4F14-98B9-BB10887F0D89}">
      <dsp:nvSpPr>
        <dsp:cNvPr id="0" name=""/>
        <dsp:cNvSpPr/>
      </dsp:nvSpPr>
      <dsp:spPr>
        <a:xfrm>
          <a:off x="302" y="0"/>
          <a:ext cx="3192363" cy="376078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ro-RO" sz="1000" b="1" kern="1200" dirty="0"/>
            <a:t>DOMENIUL PRIORITAR – PERSOANE ÎN RISC DE SĂRĂCIE</a:t>
          </a:r>
          <a:endParaRPr lang="ro-RO" sz="1000" kern="1200" dirty="0"/>
        </a:p>
      </dsp:txBody>
      <dsp:txXfrm>
        <a:off x="302" y="0"/>
        <a:ext cx="3192363" cy="1128236"/>
      </dsp:txXfrm>
    </dsp:sp>
    <dsp:sp modelId="{23A6FBC7-22B4-4FD2-B8CF-BDC25616D7DC}">
      <dsp:nvSpPr>
        <dsp:cNvPr id="0" name=""/>
        <dsp:cNvSpPr/>
      </dsp:nvSpPr>
      <dsp:spPr>
        <a:xfrm>
          <a:off x="320464" y="1129338"/>
          <a:ext cx="2553890" cy="113392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65000"/>
                <a:shade val="92000"/>
                <a:satMod val="130000"/>
              </a:schemeClr>
            </a:gs>
            <a:gs pos="45000">
              <a:schemeClr val="accent2">
                <a:tint val="60000"/>
                <a:shade val="99000"/>
                <a:satMod val="120000"/>
              </a:schemeClr>
            </a:gs>
            <a:gs pos="100000">
              <a:schemeClr val="accent2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2"/>
          </a:solidFill>
          <a:prstDash val="solid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it-IT" sz="1300" kern="1200" dirty="0"/>
            <a:t>Centre de preparare și distribuire a hranei pentru persoane în risc de sărăcie- cod serviciu social: </a:t>
          </a:r>
          <a:r>
            <a:rPr lang="it-IT" sz="1300" b="1" kern="1200" dirty="0"/>
            <a:t>8899 CPDH- I -</a:t>
          </a:r>
          <a:r>
            <a:rPr lang="it-IT" sz="1300" kern="1200" dirty="0"/>
            <a:t>cantine sociale</a:t>
          </a:r>
          <a:endParaRPr lang="ro-RO" sz="1300" kern="1200" dirty="0"/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RO" sz="1300" kern="1200" dirty="0"/>
        </a:p>
      </dsp:txBody>
      <dsp:txXfrm>
        <a:off x="353676" y="1162550"/>
        <a:ext cx="2487466" cy="1067504"/>
      </dsp:txXfrm>
    </dsp:sp>
    <dsp:sp modelId="{53B9B9A6-97A5-4321-8A1D-D5A038366491}">
      <dsp:nvSpPr>
        <dsp:cNvPr id="0" name=""/>
        <dsp:cNvSpPr/>
      </dsp:nvSpPr>
      <dsp:spPr>
        <a:xfrm>
          <a:off x="320464" y="2437717"/>
          <a:ext cx="2553890" cy="113392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65000"/>
                <a:shade val="92000"/>
                <a:satMod val="130000"/>
              </a:schemeClr>
            </a:gs>
            <a:gs pos="45000">
              <a:schemeClr val="accent2">
                <a:tint val="60000"/>
                <a:shade val="99000"/>
                <a:satMod val="120000"/>
              </a:schemeClr>
            </a:gs>
            <a:gs pos="100000">
              <a:schemeClr val="accent2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2"/>
          </a:solidFill>
          <a:prstDash val="solid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it-IT" sz="1300" kern="1200" dirty="0"/>
            <a:t>Centre de preparare și distribuire a hranei pentru persoane în risc de sărăcie- cod serviciu social: </a:t>
          </a:r>
          <a:r>
            <a:rPr lang="it-IT" sz="1300" b="1" kern="1200" dirty="0"/>
            <a:t>8899 CPDH- II -</a:t>
          </a:r>
          <a:r>
            <a:rPr lang="it-IT" sz="1300" kern="1200" dirty="0"/>
            <a:t>servicii mobile de acordare a hranei-masa pe roți</a:t>
          </a:r>
          <a:endParaRPr lang="ro-RO" sz="1300" kern="1200" dirty="0"/>
        </a:p>
      </dsp:txBody>
      <dsp:txXfrm>
        <a:off x="353676" y="2470929"/>
        <a:ext cx="2487466" cy="1067504"/>
      </dsp:txXfrm>
    </dsp:sp>
    <dsp:sp modelId="{C0DEEAD2-9913-40A2-8307-EA67D67D8088}">
      <dsp:nvSpPr>
        <dsp:cNvPr id="0" name=""/>
        <dsp:cNvSpPr/>
      </dsp:nvSpPr>
      <dsp:spPr>
        <a:xfrm>
          <a:off x="3433018" y="0"/>
          <a:ext cx="3192363" cy="3760788"/>
        </a:xfrm>
        <a:prstGeom prst="irregularSeal1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ro-RO" sz="1000" b="1" kern="1200" dirty="0"/>
            <a:t>DOMENIUL PRIORITAR – PERSOANE ÎN RISC DE SĂRĂCIE</a:t>
          </a:r>
          <a:endParaRPr lang="ro-RO" sz="1000" kern="1200" dirty="0"/>
        </a:p>
      </dsp:txBody>
      <dsp:txXfrm>
        <a:off x="4116864" y="330113"/>
        <a:ext cx="1784619" cy="397860"/>
      </dsp:txXfrm>
    </dsp:sp>
    <dsp:sp modelId="{C5B9423E-F07B-41A6-BCD6-39B3832129AD}">
      <dsp:nvSpPr>
        <dsp:cNvPr id="0" name=""/>
        <dsp:cNvSpPr/>
      </dsp:nvSpPr>
      <dsp:spPr>
        <a:xfrm>
          <a:off x="3752254" y="1128236"/>
          <a:ext cx="2553890" cy="2444512"/>
        </a:xfrm>
        <a:prstGeom prst="roundRect">
          <a:avLst>
            <a:gd name="adj" fmla="val 10000"/>
          </a:avLst>
        </a:prstGeom>
        <a:solidFill>
          <a:schemeClr val="accent4"/>
        </a:solidFill>
        <a:ln w="25400" cap="flat" cmpd="sng" algn="ctr">
          <a:solidFill>
            <a:schemeClr val="lt1"/>
          </a:solidFill>
          <a:prstDash val="solid"/>
        </a:ln>
        <a:effectLst/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300" b="1" kern="1200" dirty="0"/>
            <a:t>PREVENIREA INSTITUTIONALIZARII PRIN IMBUNĂTĂȚIREA ACCESULUI LA SERVICII COMUNITARE PENTRU PERSOANELE AFLATE IN RISC DE SARACIE</a:t>
          </a:r>
          <a:endParaRPr lang="ro-RO" sz="1300" kern="1200" dirty="0"/>
        </a:p>
      </dsp:txBody>
      <dsp:txXfrm>
        <a:off x="3823851" y="1199833"/>
        <a:ext cx="2410696" cy="2301318"/>
      </dsp:txXfrm>
    </dsp:sp>
    <dsp:sp modelId="{991BF49A-8EB8-454F-B81B-6470434127F3}">
      <dsp:nvSpPr>
        <dsp:cNvPr id="0" name=""/>
        <dsp:cNvSpPr/>
      </dsp:nvSpPr>
      <dsp:spPr>
        <a:xfrm>
          <a:off x="6864808" y="0"/>
          <a:ext cx="3192363" cy="376078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ro-RO" sz="1000" b="1" kern="1200" dirty="0"/>
            <a:t>DOMENIUL PRIORITAR – PERSOANE ÎN RISC DE SĂRĂCIE</a:t>
          </a:r>
          <a:endParaRPr lang="ro-RO" sz="1000" kern="1200" dirty="0"/>
        </a:p>
      </dsp:txBody>
      <dsp:txXfrm>
        <a:off x="6864808" y="0"/>
        <a:ext cx="3192363" cy="1128236"/>
      </dsp:txXfrm>
    </dsp:sp>
    <dsp:sp modelId="{0999FC6D-7690-4E77-A0EF-9A842E82CA68}">
      <dsp:nvSpPr>
        <dsp:cNvPr id="0" name=""/>
        <dsp:cNvSpPr/>
      </dsp:nvSpPr>
      <dsp:spPr>
        <a:xfrm>
          <a:off x="7184045" y="1128236"/>
          <a:ext cx="2553890" cy="244451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65000"/>
                <a:shade val="92000"/>
                <a:satMod val="130000"/>
              </a:schemeClr>
            </a:gs>
            <a:gs pos="45000">
              <a:schemeClr val="accent2">
                <a:tint val="60000"/>
                <a:shade val="99000"/>
                <a:satMod val="120000"/>
              </a:schemeClr>
            </a:gs>
            <a:gs pos="100000">
              <a:schemeClr val="accent2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2"/>
          </a:solidFill>
          <a:prstDash val="solid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ro-RO" sz="1300" kern="1200" dirty="0"/>
            <a:t>Centre de zi pentru persoane vârstnice – cod </a:t>
          </a:r>
          <a:r>
            <a:rPr lang="ro-RO" sz="1300" kern="1200" dirty="0" err="1"/>
            <a:t>serviu</a:t>
          </a:r>
          <a:r>
            <a:rPr lang="ro-RO" sz="1300" kern="1200" dirty="0"/>
            <a:t>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/>
            <a:t>Centre de zi pentru asistență și suport pentru alte persoane aflate în situații de nevoie: cod serviciu social: </a:t>
          </a:r>
          <a:r>
            <a:rPr lang="it-IT" sz="1300" b="1" kern="1200" dirty="0"/>
            <a:t>8899CZ-PN-V</a:t>
          </a:r>
          <a:r>
            <a:rPr lang="it-IT" sz="1300" kern="1200" dirty="0"/>
            <a:t> – servicii de asistență comunitară.</a:t>
          </a:r>
          <a:endParaRPr lang="ro-RO" sz="1300" kern="1200" dirty="0"/>
        </a:p>
      </dsp:txBody>
      <dsp:txXfrm>
        <a:off x="7255642" y="1199833"/>
        <a:ext cx="2410696" cy="230131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AA15F0-25C3-4F40-B734-12FA96D07DEE}">
      <dsp:nvSpPr>
        <dsp:cNvPr id="0" name=""/>
        <dsp:cNvSpPr/>
      </dsp:nvSpPr>
      <dsp:spPr>
        <a:xfrm>
          <a:off x="0" y="282743"/>
          <a:ext cx="5928344" cy="15418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kern="1200"/>
            <a:t>Revizuirea/ Actualizarea informaţiilor care se publică pe pagina proprie de internet/ se afişează la sediul DGASPC Satu Mare</a:t>
          </a:r>
          <a:endParaRPr lang="en-US" sz="1800" kern="1200"/>
        </a:p>
      </dsp:txBody>
      <dsp:txXfrm>
        <a:off x="75268" y="358011"/>
        <a:ext cx="5777808" cy="1391327"/>
      </dsp:txXfrm>
    </dsp:sp>
    <dsp:sp modelId="{58B47FD7-0352-46C2-9175-C8502E1CC891}">
      <dsp:nvSpPr>
        <dsp:cNvPr id="0" name=""/>
        <dsp:cNvSpPr/>
      </dsp:nvSpPr>
      <dsp:spPr>
        <a:xfrm>
          <a:off x="0" y="1876446"/>
          <a:ext cx="5928344" cy="15418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kern="1200" dirty="0" err="1">
              <a:effectLst/>
            </a:rPr>
            <a:t>Activităţi</a:t>
          </a:r>
          <a:r>
            <a:rPr lang="ro-RO" sz="1800" kern="1200" dirty="0">
              <a:effectLst/>
            </a:rPr>
            <a:t> de informare a publicului, altele decât activitatea de informare a beneficiarului în cadrul procesului de acordare a serviciilor sociale, respectiv pe perioada realizării evaluării </a:t>
          </a:r>
          <a:r>
            <a:rPr lang="ro-RO" sz="1800" kern="1200" dirty="0" err="1">
              <a:effectLst/>
            </a:rPr>
            <a:t>iniţiale</a:t>
          </a:r>
          <a:r>
            <a:rPr lang="ro-RO" sz="1800" kern="1200" dirty="0">
              <a:effectLst/>
            </a:rPr>
            <a:t>, a anchetelor sociale sau a </a:t>
          </a:r>
          <a:r>
            <a:rPr lang="ro-RO" sz="1800" kern="1200" dirty="0" err="1">
              <a:effectLst/>
            </a:rPr>
            <a:t>activităţii</a:t>
          </a:r>
          <a:r>
            <a:rPr lang="ro-RO" sz="1800" kern="1200" dirty="0">
              <a:effectLst/>
            </a:rPr>
            <a:t> de consiliere în cadrul centrelor de zi;</a:t>
          </a:r>
          <a:endParaRPr lang="en-US" sz="1800" kern="1200" dirty="0"/>
        </a:p>
      </dsp:txBody>
      <dsp:txXfrm>
        <a:off x="75268" y="1951714"/>
        <a:ext cx="5777808" cy="1391327"/>
      </dsp:txXfrm>
    </dsp:sp>
    <dsp:sp modelId="{B9BF444B-56BD-4774-9FAD-62AC5E06AEBB}">
      <dsp:nvSpPr>
        <dsp:cNvPr id="0" name=""/>
        <dsp:cNvSpPr/>
      </dsp:nvSpPr>
      <dsp:spPr>
        <a:xfrm>
          <a:off x="0" y="3470150"/>
          <a:ext cx="5928344" cy="15418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kern="1200"/>
            <a:t>Mediatizarea Telefonului de urgenţă. În cadrul Serviciului de intervenție pentru situații de abuz, violență în familie trafic și alte situații de urgență în domeniul asistenței sociale s-a înființat </a:t>
          </a:r>
          <a:r>
            <a:rPr lang="ro-RO" sz="1800" b="1" kern="1200"/>
            <a:t>Compartimentul Telefonul Copilului care intervine în soluționarea cazurilor semnalate la TC.</a:t>
          </a:r>
          <a:endParaRPr lang="en-US" sz="1800" kern="1200"/>
        </a:p>
      </dsp:txBody>
      <dsp:txXfrm>
        <a:off x="75268" y="3545418"/>
        <a:ext cx="5777808" cy="139132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AA15F0-25C3-4F40-B734-12FA96D07DEE}">
      <dsp:nvSpPr>
        <dsp:cNvPr id="0" name=""/>
        <dsp:cNvSpPr/>
      </dsp:nvSpPr>
      <dsp:spPr>
        <a:xfrm>
          <a:off x="0" y="2123"/>
          <a:ext cx="5928344" cy="19291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Campanii</a:t>
          </a:r>
          <a:r>
            <a:rPr lang="en-US" sz="20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de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promovare</a:t>
          </a:r>
          <a:r>
            <a:rPr lang="en-US" sz="20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a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serviciilor</a:t>
          </a:r>
          <a:r>
            <a:rPr lang="en-US" sz="20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sociale</a:t>
          </a:r>
          <a:r>
            <a:rPr lang="en-US" sz="20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ale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serviciului</a:t>
          </a:r>
          <a:r>
            <a:rPr lang="en-US" sz="20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public de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asistenţă</a:t>
          </a:r>
          <a:r>
            <a:rPr lang="en-US" sz="20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socială</a:t>
          </a:r>
          <a:r>
            <a:rPr lang="en-US" sz="20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; </a:t>
          </a:r>
          <a:endParaRPr lang="en-US" sz="2000" kern="1200" dirty="0"/>
        </a:p>
      </dsp:txBody>
      <dsp:txXfrm>
        <a:off x="94175" y="96298"/>
        <a:ext cx="5739994" cy="1740825"/>
      </dsp:txXfrm>
    </dsp:sp>
    <dsp:sp modelId="{58B47FD7-0352-46C2-9175-C8502E1CC891}">
      <dsp:nvSpPr>
        <dsp:cNvPr id="0" name=""/>
        <dsp:cNvSpPr/>
      </dsp:nvSpPr>
      <dsp:spPr>
        <a:xfrm>
          <a:off x="0" y="1941464"/>
          <a:ext cx="5928344" cy="19291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Organizarea de întâlniri tripartite: furnizorii de servicii sociale, </a:t>
          </a:r>
          <a:r>
            <a:rPr lang="ro-RO" sz="18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organizaţii</a:t>
          </a:r>
          <a:r>
            <a:rPr lang="ro-RO" sz="18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de voluntariat, </a:t>
          </a:r>
          <a:r>
            <a:rPr lang="ro-RO" sz="18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asociaţii</a:t>
          </a:r>
          <a:r>
            <a:rPr lang="ro-RO" sz="18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ale persoanelor beneficiare etc.</a:t>
          </a:r>
          <a:endParaRPr lang="en-US" sz="1800" kern="1200" dirty="0"/>
        </a:p>
      </dsp:txBody>
      <dsp:txXfrm>
        <a:off x="94175" y="2035639"/>
        <a:ext cx="5739994" cy="1740825"/>
      </dsp:txXfrm>
    </dsp:sp>
    <dsp:sp modelId="{B9BF444B-56BD-4774-9FAD-62AC5E06AEBB}">
      <dsp:nvSpPr>
        <dsp:cNvPr id="0" name=""/>
        <dsp:cNvSpPr/>
      </dsp:nvSpPr>
      <dsp:spPr>
        <a:xfrm>
          <a:off x="0" y="3880805"/>
          <a:ext cx="5928344" cy="14118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RO" sz="1800" kern="1200" dirty="0">
            <a:effectLst/>
            <a:latin typeface="Times New Roman" panose="02020603050405020304" pitchFamily="18" charset="0"/>
            <a:ea typeface="Calibri" panose="020F0502020204030204" pitchFamily="34" charset="0"/>
            <a:cs typeface="Times New Roman" panose="02020603050405020304" pitchFamily="18" charset="0"/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Colaborarea cu instituţiile relevante de pe plan judeţeanpentru prevenirea şi intervenţia în reţea interinstituţională în situaţiile de abuz, neglijare şi exploatare a copilului.</a:t>
          </a:r>
          <a:endParaRPr lang="ro-RO" sz="1800" kern="1200" dirty="0">
            <a:effectLst/>
            <a:latin typeface="Times New Roman" panose="02020603050405020304" pitchFamily="18" charset="0"/>
            <a:ea typeface="Calibri" panose="020F0502020204030204" pitchFamily="34" charset="0"/>
            <a:cs typeface="Times New Roman" panose="02020603050405020304" pitchFamily="18" charset="0"/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RO" sz="1800" kern="1200" dirty="0"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68920" y="3949725"/>
        <a:ext cx="5790504" cy="12739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ante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Substituent dată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E6F8D38-63B6-4ACB-82FF-2B2DBA23A7ED}" type="datetime1">
              <a:rPr lang="ro-RO" smtClean="0"/>
              <a:t>21.01.2022</a:t>
            </a:fld>
            <a:endParaRPr lang="en-US" dirty="0"/>
          </a:p>
        </p:txBody>
      </p:sp>
      <p:sp>
        <p:nvSpPr>
          <p:cNvPr id="4" name="Substituent subsol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Substituent număr diapozitiv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D92CB86-0DB9-4A70-B1CF-B23508471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57642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ante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Substituent dată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C421010-5B13-48A7-B1FE-BFAB3CC2110B}" type="datetime1">
              <a:rPr lang="ro-RO" smtClean="0"/>
              <a:t>21.01.2022</a:t>
            </a:fld>
            <a:endParaRPr lang="en-US"/>
          </a:p>
        </p:txBody>
      </p:sp>
      <p:sp>
        <p:nvSpPr>
          <p:cNvPr id="4" name="Substituent imagine diapozitiv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Substituent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o"/>
              <a:t>Faceți clic pentru a edita stilurile de text coordonator</a:t>
            </a:r>
            <a:endParaRPr lang="en-US"/>
          </a:p>
          <a:p>
            <a:pPr lvl="1" rtl="0"/>
            <a:r>
              <a:rPr lang="ro"/>
              <a:t>Al doilea nivel</a:t>
            </a:r>
          </a:p>
          <a:p>
            <a:pPr lvl="2" rtl="0"/>
            <a:r>
              <a:rPr lang="ro"/>
              <a:t>Al treilea nivel</a:t>
            </a:r>
          </a:p>
          <a:p>
            <a:pPr lvl="3" rtl="0"/>
            <a:r>
              <a:rPr lang="ro"/>
              <a:t>Al patrulea nivel</a:t>
            </a:r>
          </a:p>
          <a:p>
            <a:pPr lvl="4" rtl="0"/>
            <a:r>
              <a:rPr lang="ro"/>
              <a:t>Al cincilea nivel</a:t>
            </a:r>
            <a:endParaRPr lang="en-US"/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Substituent număr diapozitiv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C2B151B-D7D1-48E5-8230-5AADBC794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927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ubstituent dată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AC421010-5B13-48A7-B1FE-BFAB3CC2110B}" type="datetime1">
              <a:rPr lang="ro-RO" smtClean="0"/>
              <a:t>21.01.2022</a:t>
            </a:fld>
            <a:endParaRPr lang="en-US"/>
          </a:p>
        </p:txBody>
      </p:sp>
      <p:sp>
        <p:nvSpPr>
          <p:cNvPr id="5" name="Substituent număr diapozitiv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C2B151B-D7D1-48E5-8230-5AADBC794F8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071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zitiv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reptunghi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u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Subtitlu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ro-RO"/>
              <a:t>Faceți clic pentru a edita stilul de subtitlu coordonator</a:t>
            </a:r>
            <a:endParaRPr lang="en-US" dirty="0"/>
          </a:p>
        </p:txBody>
      </p:sp>
      <p:cxnSp>
        <p:nvCxnSpPr>
          <p:cNvPr id="9" name="Conector drept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E466E40-9FFF-45F7-B14A-0CFDBD9C1342}" type="datetime1">
              <a:rPr lang="ro-RO" smtClean="0"/>
              <a:t>21.01.2022</a:t>
            </a:fld>
            <a:endParaRPr lang="en-US" dirty="0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331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u și tex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ro" dirty="0"/>
              <a:t>Faceți clic pentru a edita stilul de</a:t>
            </a:r>
            <a:r>
              <a:rPr lang="en-US" dirty="0"/>
              <a:t> </a:t>
            </a:r>
            <a:r>
              <a:rPr lang="ro" dirty="0"/>
              <a:t>titlu coordonator</a:t>
            </a:r>
            <a:endParaRPr lang="en-US" dirty="0"/>
          </a:p>
        </p:txBody>
      </p:sp>
      <p:sp>
        <p:nvSpPr>
          <p:cNvPr id="3" name="Substituent text vertical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ro-RO"/>
              <a:t>Faceţi clic pentru a edita Master stiluri text</a:t>
            </a:r>
          </a:p>
          <a:p>
            <a:pPr lvl="1" rtl="0"/>
            <a:r>
              <a:rPr lang="ro-RO"/>
              <a:t>al doilea nivel</a:t>
            </a:r>
          </a:p>
          <a:p>
            <a:pPr lvl="2" rtl="0"/>
            <a:r>
              <a:rPr lang="ro-RO"/>
              <a:t>al treilea nivel</a:t>
            </a:r>
          </a:p>
          <a:p>
            <a:pPr lvl="3" rtl="0"/>
            <a:r>
              <a:rPr lang="ro-RO"/>
              <a:t>al patrulea nivel</a:t>
            </a:r>
          </a:p>
          <a:p>
            <a:pPr lvl="4" rtl="0"/>
            <a:r>
              <a:rPr lang="ro-RO"/>
              <a:t>al cincilea nivel</a:t>
            </a:r>
            <a:endParaRPr lang="en-US" dirty="0"/>
          </a:p>
        </p:txBody>
      </p:sp>
      <p:sp>
        <p:nvSpPr>
          <p:cNvPr id="7" name="Substituent dată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C9E583C-2495-4A3C-BE07-CB3A24518A29}" type="datetime1">
              <a:rPr lang="ro-RO" smtClean="0"/>
              <a:t>21.01.2022</a:t>
            </a:fld>
            <a:endParaRPr lang="en-US" dirty="0"/>
          </a:p>
        </p:txBody>
      </p:sp>
      <p:sp>
        <p:nvSpPr>
          <p:cNvPr id="8" name="Substituent subsol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9" name="Substituent număr diapozitiv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269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lu vertical ș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reptunghi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u vertical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 rtlCol="0">
            <a:normAutofit/>
          </a:bodyPr>
          <a:lstStyle>
            <a:lvl1pPr>
              <a:defRPr sz="4400"/>
            </a:lvl1pPr>
          </a:lstStyle>
          <a:p>
            <a:pPr rtl="0"/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Substituent text vertical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 rtlCol="0"/>
          <a:lstStyle/>
          <a:p>
            <a:pPr lvl="0" rtl="0"/>
            <a:r>
              <a:rPr lang="ro-RO"/>
              <a:t>Faceţi clic pentru a edita Master stiluri text</a:t>
            </a:r>
          </a:p>
          <a:p>
            <a:pPr lvl="1" rtl="0"/>
            <a:r>
              <a:rPr lang="ro-RO"/>
              <a:t>al doilea nivel</a:t>
            </a:r>
          </a:p>
          <a:p>
            <a:pPr lvl="2" rtl="0"/>
            <a:r>
              <a:rPr lang="ro-RO"/>
              <a:t>al treilea nivel</a:t>
            </a:r>
          </a:p>
          <a:p>
            <a:pPr lvl="3" rtl="0"/>
            <a:r>
              <a:rPr lang="ro-RO"/>
              <a:t>al patrulea nivel</a:t>
            </a:r>
          </a:p>
          <a:p>
            <a:pPr lvl="4" rtl="0"/>
            <a:r>
              <a:rPr lang="ro-RO"/>
              <a:t>al cincilea nivel</a:t>
            </a:r>
            <a:endParaRPr lang="en-US" dirty="0"/>
          </a:p>
        </p:txBody>
      </p:sp>
      <p:sp>
        <p:nvSpPr>
          <p:cNvPr id="7" name="Substituent dată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DD3790B-C1E0-45A2-971C-F15ECDA2076A}" type="datetime1">
              <a:rPr lang="ro-RO" smtClean="0"/>
              <a:t>21.01.2022</a:t>
            </a:fld>
            <a:endParaRPr lang="en-US" dirty="0"/>
          </a:p>
        </p:txBody>
      </p:sp>
      <p:sp>
        <p:nvSpPr>
          <p:cNvPr id="8" name="Substituent subsol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0" name="Substituent număr diapozitiv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827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u și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ro" dirty="0"/>
              <a:t>Faceți clic pentru a edita stilul de titlu coordonator</a:t>
            </a:r>
            <a:endParaRPr lang="en-US" dirty="0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o-RO"/>
              <a:t>Faceţi clic pentru a edita Master stiluri text</a:t>
            </a:r>
          </a:p>
          <a:p>
            <a:pPr lvl="1" rtl="0"/>
            <a:r>
              <a:rPr lang="ro-RO"/>
              <a:t>al doilea nivel</a:t>
            </a:r>
          </a:p>
          <a:p>
            <a:pPr lvl="2" rtl="0"/>
            <a:r>
              <a:rPr lang="ro-RO"/>
              <a:t>al treilea nivel</a:t>
            </a:r>
          </a:p>
          <a:p>
            <a:pPr lvl="3" rtl="0"/>
            <a:r>
              <a:rPr lang="ro-RO"/>
              <a:t>al patrulea nivel</a:t>
            </a:r>
          </a:p>
          <a:p>
            <a:pPr lvl="4" rtl="0"/>
            <a:r>
              <a:rPr lang="ro-RO"/>
              <a:t>al cincilea nivel</a:t>
            </a:r>
            <a:endParaRPr lang="en-US" dirty="0"/>
          </a:p>
        </p:txBody>
      </p:sp>
      <p:sp>
        <p:nvSpPr>
          <p:cNvPr id="7" name="Substituent dată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A6CF7A8-AC5E-4832-97E1-FE9F0FC0565A}" type="datetime1">
              <a:rPr lang="ro-RO" smtClean="0"/>
              <a:t>21.01.2022</a:t>
            </a:fld>
            <a:endParaRPr lang="en-US" dirty="0"/>
          </a:p>
        </p:txBody>
      </p:sp>
      <p:sp>
        <p:nvSpPr>
          <p:cNvPr id="8" name="Substituent subsol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9" name="Substituent număr diapozitiv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670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ntet secțiu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reptunghi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rtlCol="0"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Substituent text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o-RO"/>
              <a:t>Faceţi clic pentru a edita Master stiluri text</a:t>
            </a:r>
          </a:p>
        </p:txBody>
      </p:sp>
      <p:cxnSp>
        <p:nvCxnSpPr>
          <p:cNvPr id="9" name="Conector drept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ubstituent dată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295E563-9372-4EAB-9242-E54A9BA32C3B}" type="datetime1">
              <a:rPr lang="ro-RO" smtClean="0"/>
              <a:t>21.01.2022</a:t>
            </a:fld>
            <a:endParaRPr lang="en-US" dirty="0"/>
          </a:p>
        </p:txBody>
      </p:sp>
      <p:sp>
        <p:nvSpPr>
          <p:cNvPr id="8" name="Substituent subsol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1" name="Substituent număr diapozitiv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162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ă tipuri de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u 7"/>
          <p:cNvSpPr>
            <a:spLocks noGrp="1"/>
          </p:cNvSpPr>
          <p:nvPr>
            <p:ph type="title" hasCustomPrompt="1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ro" dirty="0"/>
              <a:t>Faceți clic pentru a edita stilul de</a:t>
            </a:r>
            <a:r>
              <a:rPr lang="en-US" dirty="0"/>
              <a:t> </a:t>
            </a:r>
            <a:r>
              <a:rPr lang="ro" dirty="0"/>
              <a:t>titlu coordonator</a:t>
            </a:r>
            <a:endParaRPr lang="en-US" dirty="0"/>
          </a:p>
        </p:txBody>
      </p:sp>
      <p:sp>
        <p:nvSpPr>
          <p:cNvPr id="3" name="Substituent conținut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ro-RO"/>
              <a:t>Faceţi clic pentru a edita Master stiluri text</a:t>
            </a:r>
          </a:p>
          <a:p>
            <a:pPr lvl="1" rtl="0"/>
            <a:r>
              <a:rPr lang="ro-RO"/>
              <a:t>al doilea nivel</a:t>
            </a:r>
          </a:p>
          <a:p>
            <a:pPr lvl="2" rtl="0"/>
            <a:r>
              <a:rPr lang="ro-RO"/>
              <a:t>al treilea nivel</a:t>
            </a:r>
          </a:p>
          <a:p>
            <a:pPr lvl="3" rtl="0"/>
            <a:r>
              <a:rPr lang="ro-RO"/>
              <a:t>al patrulea nivel</a:t>
            </a:r>
          </a:p>
          <a:p>
            <a:pPr lvl="4" rtl="0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Substituent conținut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ro-RO"/>
              <a:t>Faceţi clic pentru a edita Master stiluri text</a:t>
            </a:r>
          </a:p>
          <a:p>
            <a:pPr lvl="1" rtl="0"/>
            <a:r>
              <a:rPr lang="ro-RO"/>
              <a:t>al doilea nivel</a:t>
            </a:r>
          </a:p>
          <a:p>
            <a:pPr lvl="2" rtl="0"/>
            <a:r>
              <a:rPr lang="ro-RO"/>
              <a:t>al treilea nivel</a:t>
            </a:r>
          </a:p>
          <a:p>
            <a:pPr lvl="3" rtl="0"/>
            <a:r>
              <a:rPr lang="ro-RO"/>
              <a:t>al patrulea nivel</a:t>
            </a:r>
          </a:p>
          <a:p>
            <a:pPr lvl="4" rtl="0"/>
            <a:r>
              <a:rPr lang="ro-RO"/>
              <a:t>al cincilea nivel</a:t>
            </a:r>
            <a:endParaRPr lang="en-US" dirty="0"/>
          </a:p>
        </p:txBody>
      </p:sp>
      <p:sp>
        <p:nvSpPr>
          <p:cNvPr id="2" name="Substituent dată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7044073-C92A-4D4F-986B-9CDA6CEBE71F}" type="datetime1">
              <a:rPr lang="ro-RO" smtClean="0"/>
              <a:t>21.01.2022</a:t>
            </a:fld>
            <a:endParaRPr lang="en-US" dirty="0"/>
          </a:p>
        </p:txBody>
      </p:sp>
      <p:sp>
        <p:nvSpPr>
          <p:cNvPr id="9" name="Substituent subsol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0" name="Substituent număr diapozitiv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663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ț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u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Substituent text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o-RO"/>
              <a:t>Faceţi clic pentru a edita Master stiluri text</a:t>
            </a:r>
          </a:p>
        </p:txBody>
      </p:sp>
      <p:sp>
        <p:nvSpPr>
          <p:cNvPr id="4" name="Substituent conținut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 rtlCol="0"/>
          <a:lstStyle/>
          <a:p>
            <a:pPr lvl="0" rtl="0"/>
            <a:r>
              <a:rPr lang="ro-RO"/>
              <a:t>Faceţi clic pentru a edita Master stiluri text</a:t>
            </a:r>
          </a:p>
          <a:p>
            <a:pPr lvl="1" rtl="0"/>
            <a:r>
              <a:rPr lang="ro-RO"/>
              <a:t>al doilea nivel</a:t>
            </a:r>
          </a:p>
          <a:p>
            <a:pPr lvl="2" rtl="0"/>
            <a:r>
              <a:rPr lang="ro-RO"/>
              <a:t>al treilea nivel</a:t>
            </a:r>
          </a:p>
          <a:p>
            <a:pPr lvl="3" rtl="0"/>
            <a:r>
              <a:rPr lang="ro-RO"/>
              <a:t>al patrulea nivel</a:t>
            </a:r>
          </a:p>
          <a:p>
            <a:pPr lvl="4" rtl="0"/>
            <a:r>
              <a:rPr lang="ro-RO"/>
              <a:t>al cincilea nivel</a:t>
            </a:r>
            <a:endParaRPr lang="en-US" dirty="0"/>
          </a:p>
        </p:txBody>
      </p:sp>
      <p:sp>
        <p:nvSpPr>
          <p:cNvPr id="5" name="Substituent text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o-RO"/>
              <a:t>Faceţi clic pentru a edita Master stiluri text</a:t>
            </a:r>
          </a:p>
        </p:txBody>
      </p:sp>
      <p:sp>
        <p:nvSpPr>
          <p:cNvPr id="6" name="Substituent conținut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 rtlCol="0"/>
          <a:lstStyle/>
          <a:p>
            <a:pPr lvl="0" rtl="0"/>
            <a:r>
              <a:rPr lang="ro-RO"/>
              <a:t>Faceţi clic pentru a edita Master stiluri text</a:t>
            </a:r>
          </a:p>
          <a:p>
            <a:pPr lvl="1" rtl="0"/>
            <a:r>
              <a:rPr lang="ro-RO"/>
              <a:t>al doilea nivel</a:t>
            </a:r>
          </a:p>
          <a:p>
            <a:pPr lvl="2" rtl="0"/>
            <a:r>
              <a:rPr lang="ro-RO"/>
              <a:t>al treilea nivel</a:t>
            </a:r>
          </a:p>
          <a:p>
            <a:pPr lvl="3" rtl="0"/>
            <a:r>
              <a:rPr lang="ro-RO"/>
              <a:t>al patrulea nivel</a:t>
            </a:r>
          </a:p>
          <a:p>
            <a:pPr lvl="4" rtl="0"/>
            <a:r>
              <a:rPr lang="ro-RO"/>
              <a:t>al cincilea nivel</a:t>
            </a:r>
            <a:endParaRPr lang="en-US" dirty="0"/>
          </a:p>
        </p:txBody>
      </p:sp>
      <p:sp>
        <p:nvSpPr>
          <p:cNvPr id="2" name="Substituent dată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1E94CF3-4F5A-4D84-A229-D0D4A790B591}" type="datetime1">
              <a:rPr lang="ro-RO" smtClean="0"/>
              <a:t>21.01.2022</a:t>
            </a:fld>
            <a:endParaRPr lang="en-US" dirty="0"/>
          </a:p>
        </p:txBody>
      </p:sp>
      <p:sp>
        <p:nvSpPr>
          <p:cNvPr id="11" name="Substituent subsol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2" name="Substituent număr diapozitiv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194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oar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ro" dirty="0"/>
              <a:t>Faceți clic pentru a edita stilul de</a:t>
            </a:r>
            <a:r>
              <a:rPr lang="en-US" dirty="0"/>
              <a:t> </a:t>
            </a:r>
            <a:r>
              <a:rPr lang="ro" dirty="0"/>
              <a:t>titlu coordonator</a:t>
            </a:r>
            <a:endParaRPr lang="en-US" dirty="0"/>
          </a:p>
        </p:txBody>
      </p:sp>
      <p:sp>
        <p:nvSpPr>
          <p:cNvPr id="6" name="Substituent dată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626BFB8-4795-422A-869A-271619A96EEE}" type="datetime1">
              <a:rPr lang="ro-RO" smtClean="0"/>
              <a:t>21.01.2022</a:t>
            </a:fld>
            <a:endParaRPr lang="en-US" dirty="0"/>
          </a:p>
        </p:txBody>
      </p:sp>
      <p:sp>
        <p:nvSpPr>
          <p:cNvPr id="7" name="Substituent subsol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8" name="Substituent număr diapozitiv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860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Necomple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reptunghi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Substituent dată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770A770-6EAB-4DD2-8F40-9636062867BB}" type="datetime1">
              <a:rPr lang="ro-RO" smtClean="0"/>
              <a:t>21.01.2022</a:t>
            </a:fld>
            <a:endParaRPr lang="en-US" dirty="0"/>
          </a:p>
        </p:txBody>
      </p:sp>
      <p:sp>
        <p:nvSpPr>
          <p:cNvPr id="3" name="Substituent subsol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ubstituent număr diapozitiv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422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ținu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reptunghi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 rtlCol="0"/>
          <a:lstStyle/>
          <a:p>
            <a:pPr lvl="0" rtl="0"/>
            <a:r>
              <a:rPr lang="ro-RO"/>
              <a:t>Faceţi clic pentru a edita Master stiluri text</a:t>
            </a:r>
          </a:p>
          <a:p>
            <a:pPr lvl="1" rtl="0"/>
            <a:r>
              <a:rPr lang="ro-RO"/>
              <a:t>al doilea nivel</a:t>
            </a:r>
          </a:p>
          <a:p>
            <a:pPr lvl="2" rtl="0"/>
            <a:r>
              <a:rPr lang="ro-RO"/>
              <a:t>al treilea nivel</a:t>
            </a:r>
          </a:p>
          <a:p>
            <a:pPr lvl="3" rtl="0"/>
            <a:r>
              <a:rPr lang="ro-RO"/>
              <a:t>al patrulea nivel</a:t>
            </a:r>
          </a:p>
          <a:p>
            <a:pPr lvl="4" rtl="0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Substituent text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 rtlCol="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o-RO"/>
              <a:t>Faceţi clic pentru a edita Master stiluri text</a:t>
            </a:r>
          </a:p>
        </p:txBody>
      </p:sp>
      <p:sp>
        <p:nvSpPr>
          <p:cNvPr id="5" name="Substituent dată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D650A103-45A2-42BD-8179-A60CCD7FDA29}" type="datetime1">
              <a:rPr lang="ro-RO" smtClean="0"/>
              <a:t>21.01.2022</a:t>
            </a:fld>
            <a:endParaRPr lang="en-US" dirty="0"/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7" name="Substituent număr diapozitiv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3A98EE3D-8CD1-4C3F-BD1C-C98C9596463C}" type="slidenum">
              <a:rPr lang="en-US" smtClean="0"/>
              <a:pPr rtl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282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ine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reptunghi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ubstituent i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o-RO"/>
              <a:t>Faceți clic pe pictogramă pentru a adăuga o imagine</a:t>
            </a:r>
            <a:endParaRPr lang="en-US" dirty="0"/>
          </a:p>
        </p:txBody>
      </p:sp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4" name="Substituent text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o-RO"/>
              <a:t>Faceţi clic pentru a edita Master stiluri text</a:t>
            </a:r>
          </a:p>
        </p:txBody>
      </p:sp>
      <p:sp>
        <p:nvSpPr>
          <p:cNvPr id="5" name="Substituent dată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71F60373-5127-44FB-BC34-C86DA015266A}" type="datetime1">
              <a:rPr lang="ro-RO" smtClean="0"/>
              <a:t>21.01.2022</a:t>
            </a:fld>
            <a:endParaRPr lang="en-US" dirty="0"/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/>
          <a:p>
            <a:pPr algn="l" rtl="0"/>
            <a:endParaRPr lang="en-US" dirty="0"/>
          </a:p>
        </p:txBody>
      </p:sp>
      <p:sp>
        <p:nvSpPr>
          <p:cNvPr id="7" name="Substituent număr diapozitiv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267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reptunghi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Substituent titlu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o" dirty="0"/>
              <a:t>Faceți clic pentru a edita stilul de titlu coordonator</a:t>
            </a:r>
            <a:endParaRPr lang="en-US" dirty="0"/>
          </a:p>
        </p:txBody>
      </p:sp>
      <p:sp>
        <p:nvSpPr>
          <p:cNvPr id="3" name="Substituent text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ro"/>
              <a:t>Faceți clic pentru a edita stilurile de text coordonator</a:t>
            </a:r>
          </a:p>
          <a:p>
            <a:pPr lvl="1" rtl="0"/>
            <a:r>
              <a:rPr lang="ro"/>
              <a:t>Al doilea nivel</a:t>
            </a:r>
          </a:p>
          <a:p>
            <a:pPr lvl="2" rtl="0"/>
            <a:r>
              <a:rPr lang="ro"/>
              <a:t>Al treilea nivel</a:t>
            </a:r>
          </a:p>
          <a:p>
            <a:pPr lvl="3" rtl="0"/>
            <a:r>
              <a:rPr lang="ro"/>
              <a:t>Al patrulea nivel</a:t>
            </a:r>
          </a:p>
          <a:p>
            <a:pPr lvl="4" rtl="0"/>
            <a:r>
              <a:rPr lang="ro"/>
              <a:t>Al cincilea nivel</a:t>
            </a:r>
            <a:endParaRPr lang="en-US" dirty="0"/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pPr rtl="0"/>
            <a:fld id="{7016D0B4-A224-40F7-AD04-9D490C2EC635}" type="datetime1">
              <a:rPr lang="ro-RO" smtClean="0"/>
              <a:t>21.01.2022</a:t>
            </a:fld>
            <a:endParaRPr lang="en-US" dirty="0"/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Conector drept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98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47" r:id="rId3"/>
    <p:sldLayoutId id="2147483743" r:id="rId4"/>
    <p:sldLayoutId id="2147483738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20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20.sv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Dreptunghi 21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Titlu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9754" y="639097"/>
            <a:ext cx="6253317" cy="3686015"/>
          </a:xfrm>
        </p:spPr>
        <p:txBody>
          <a:bodyPr rtlCol="0">
            <a:normAutofit/>
          </a:bodyPr>
          <a:lstStyle/>
          <a:p>
            <a:pPr algn="ctr" rtl="0"/>
            <a:r>
              <a:rPr lang="ro" sz="8000" dirty="0"/>
              <a:t>PLAN DE A</a:t>
            </a:r>
            <a:r>
              <a:rPr lang="ro-RO" sz="8000" dirty="0"/>
              <a:t>CȚ</a:t>
            </a:r>
            <a:r>
              <a:rPr lang="ro" sz="8000" dirty="0"/>
              <a:t>IUNE</a:t>
            </a:r>
            <a:br>
              <a:rPr lang="ro" sz="8000" dirty="0"/>
            </a:br>
            <a:r>
              <a:rPr lang="ro" sz="8000" dirty="0"/>
              <a:t>2022</a:t>
            </a:r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id="{A8E9CFF2-3777-4FF4-A759-8491175B0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9753" y="4672739"/>
            <a:ext cx="6269347" cy="1021498"/>
          </a:xfrm>
        </p:spPr>
        <p:txBody>
          <a:bodyPr rtlCol="0">
            <a:normAutofit/>
          </a:bodyPr>
          <a:lstStyle/>
          <a:p>
            <a:pPr rtl="0"/>
            <a:r>
              <a:rPr lang="ro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DGASPC satu mare </a:t>
            </a:r>
          </a:p>
        </p:txBody>
      </p:sp>
      <p:pic>
        <p:nvPicPr>
          <p:cNvPr id="5" name="Imagine 4" descr="O imagine care conține clădire, așezat, bancă, lateral&#10;&#10;Descriere generată automat">
            <a:extLst>
              <a:ext uri="{FF2B5EF4-FFF2-40B4-BE49-F238E27FC236}">
                <a16:creationId xmlns:a16="http://schemas.microsoft.com/office/drawing/2014/main" id="{282CF6DD-7FE8-4063-9551-1B7BBCE92A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"/>
            <a:ext cx="4635315" cy="6857999"/>
          </a:xfrm>
          <a:prstGeom prst="rect">
            <a:avLst/>
          </a:prstGeom>
        </p:spPr>
      </p:pic>
      <p:cxnSp>
        <p:nvCxnSpPr>
          <p:cNvPr id="24" name="Conector drept 23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27754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3737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2C364A54-5293-4587-80DE-35325F869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z="4400" b="1" dirty="0">
                <a:latin typeface="Calibri" panose="020F0502020204030204" pitchFamily="34" charset="0"/>
                <a:cs typeface="Calibri" panose="020F0502020204030204" pitchFamily="34" charset="0"/>
              </a:rPr>
              <a:t>Administrarea, </a:t>
            </a:r>
            <a:r>
              <a:rPr lang="ro-RO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înfiinţarea</a:t>
            </a:r>
            <a:r>
              <a:rPr lang="ro-RO" sz="4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o-RO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şi</a:t>
            </a:r>
            <a:r>
              <a:rPr lang="ro-RO" sz="4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o-RO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finanţarea</a:t>
            </a:r>
            <a:r>
              <a:rPr lang="ro-RO" sz="4400" b="1" dirty="0">
                <a:latin typeface="Calibri" panose="020F0502020204030204" pitchFamily="34" charset="0"/>
                <a:cs typeface="Calibri" panose="020F0502020204030204" pitchFamily="34" charset="0"/>
              </a:rPr>
              <a:t> serviciilor sociale</a:t>
            </a:r>
            <a:endParaRPr lang="ro-RO" dirty="0"/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D77D261D-78AD-44D7-A969-A6CAFA7217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3614" y="2120900"/>
            <a:ext cx="5495826" cy="4185632"/>
          </a:xfrm>
        </p:spPr>
        <p:txBody>
          <a:bodyPr>
            <a:normAutofit fontScale="25000" lnSpcReduction="20000"/>
          </a:bodyPr>
          <a:lstStyle/>
          <a:p>
            <a:pPr marL="0" lvl="0" indent="0">
              <a:lnSpc>
                <a:spcPct val="106000"/>
              </a:lnSpc>
              <a:spcAft>
                <a:spcPts val="800"/>
              </a:spcAft>
              <a:buNone/>
              <a:tabLst>
                <a:tab pos="-90170" algn="l"/>
              </a:tabLst>
            </a:pPr>
            <a:r>
              <a:rPr lang="es-E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Obiectiv </a:t>
            </a:r>
            <a:r>
              <a:rPr lang="es-ES" sz="5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Facilitarea accesului copiilor din sistem rezidenţial de protecţie la acţiuni comunitare şi promovarea unor instrumente inovative de incluziune socială a acestora </a:t>
            </a:r>
            <a:endParaRPr lang="ro-RO" sz="5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6000"/>
              </a:lnSpc>
              <a:spcAft>
                <a:spcPts val="800"/>
              </a:spcAft>
              <a:buNone/>
              <a:tabLst>
                <a:tab pos="-90170" algn="l"/>
              </a:tabLst>
            </a:pPr>
            <a:r>
              <a:rPr lang="ro-RO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Ziua Copilului – 1 Iunie 2021 organizata la balta – balastiera Iojib </a:t>
            </a:r>
            <a:r>
              <a:rPr lang="ro-RO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prin </a:t>
            </a:r>
            <a:r>
              <a:rPr lang="ro-RO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activitati</a:t>
            </a:r>
            <a:r>
              <a:rPr lang="ro-RO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caiac-canoe  in colaborare cu </a:t>
            </a:r>
            <a:r>
              <a:rPr lang="ro-RO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Asociatia</a:t>
            </a:r>
            <a:r>
              <a:rPr lang="ro-RO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Club Sportiv Caiac </a:t>
            </a:r>
            <a:r>
              <a:rPr lang="ro-RO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Smile</a:t>
            </a:r>
            <a:r>
              <a:rPr lang="ro-RO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endParaRPr lang="ro-RO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6000"/>
              </a:lnSpc>
              <a:spcAft>
                <a:spcPts val="800"/>
              </a:spcAft>
              <a:buNone/>
            </a:pPr>
            <a:r>
              <a:rPr lang="ro-RO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Activitati</a:t>
            </a:r>
            <a:r>
              <a:rPr lang="ro-RO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sportive pe apa la Balta Iojib si la Lacul lui Pintea </a:t>
            </a:r>
            <a:r>
              <a:rPr lang="ro-RO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pentru </a:t>
            </a:r>
            <a:r>
              <a:rPr lang="ro-RO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toti</a:t>
            </a:r>
            <a:r>
              <a:rPr lang="ro-RO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copiii din sistemul </a:t>
            </a:r>
            <a:r>
              <a:rPr lang="ro-RO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rezidential</a:t>
            </a:r>
            <a:r>
              <a:rPr lang="ro-RO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in vacanta de vara;</a:t>
            </a:r>
            <a:endParaRPr lang="ro-RO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6000"/>
              </a:lnSpc>
              <a:spcAft>
                <a:spcPts val="800"/>
              </a:spcAft>
              <a:buNone/>
            </a:pPr>
            <a:r>
              <a:rPr lang="ro-RO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Participarea  a </a:t>
            </a:r>
            <a:r>
              <a:rPr lang="ro-RO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36 copii  din casele de tip familial si centru de plasament la </a:t>
            </a:r>
            <a:r>
              <a:rPr lang="ro-RO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activitatile</a:t>
            </a:r>
            <a:r>
              <a:rPr lang="ro-RO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organizare de către Fundația ,, Hans </a:t>
            </a:r>
            <a:r>
              <a:rPr lang="ro-RO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Lindner</a:t>
            </a:r>
            <a:r>
              <a:rPr lang="ro-RO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ro-RO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perioada vacantei de vara, </a:t>
            </a:r>
            <a:r>
              <a:rPr lang="ro-RO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activitati</a:t>
            </a:r>
            <a:r>
              <a:rPr lang="ro-RO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recreative prin includerea acestora in diferite proiecte;</a:t>
            </a:r>
            <a:endParaRPr lang="ro-RO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6000"/>
              </a:lnSpc>
              <a:spcAft>
                <a:spcPts val="800"/>
              </a:spcAft>
              <a:buNone/>
            </a:pPr>
            <a:r>
              <a:rPr lang="ro-RO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ro-RO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TINEri</a:t>
            </a:r>
            <a:r>
              <a:rPr lang="ro-RO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este Puterea – workshop realizat de Coca Cola HBC Romania </a:t>
            </a:r>
            <a:r>
              <a:rPr lang="ro-RO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în colaborare cu Asociația de Social Incubator organizat pentru copiii/ tinerii beneficiari ai serviciilor sociale de tip familial și de tip rezidențial;</a:t>
            </a:r>
            <a:endParaRPr lang="ro-RO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6000"/>
              </a:lnSpc>
              <a:spcAft>
                <a:spcPts val="800"/>
              </a:spcAft>
              <a:buNone/>
            </a:pPr>
            <a:r>
              <a:rPr lang="ro-RO" sz="4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Forma Schimbării Tinerii și FONPC – dialog pentru schimbare – </a:t>
            </a:r>
            <a:r>
              <a:rPr lang="ro-RO" sz="4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seminarii</a:t>
            </a:r>
            <a:r>
              <a:rPr lang="ro-RO" sz="4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online organizate de FONPC </a:t>
            </a:r>
            <a:r>
              <a:rPr lang="ro-RO" sz="4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pentru beneficiarii serviciilor sociale de tip familial și de tip rezidențial;</a:t>
            </a:r>
            <a:endParaRPr lang="ro-RO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6000"/>
              </a:lnSpc>
              <a:spcAft>
                <a:spcPts val="800"/>
              </a:spcAft>
              <a:buNone/>
              <a:tabLst>
                <a:tab pos="-90170" algn="l"/>
              </a:tabLst>
            </a:pPr>
            <a:endParaRPr lang="ro-RO" sz="33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6000"/>
              </a:lnSpc>
              <a:spcAft>
                <a:spcPts val="800"/>
              </a:spcAft>
              <a:buNone/>
              <a:tabLst>
                <a:tab pos="-90170" algn="l"/>
              </a:tabLst>
            </a:pPr>
            <a:endParaRPr lang="ro-RO" sz="3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14300" algn="just">
              <a:lnSpc>
                <a:spcPct val="106000"/>
              </a:lnSpc>
              <a:spcAft>
                <a:spcPts val="800"/>
              </a:spcAft>
            </a:pPr>
            <a:r>
              <a:rPr lang="es-E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endParaRPr lang="ro-RO" dirty="0"/>
          </a:p>
        </p:txBody>
      </p:sp>
      <p:sp>
        <p:nvSpPr>
          <p:cNvPr id="4" name="Substituent conținut 3">
            <a:extLst>
              <a:ext uri="{FF2B5EF4-FFF2-40B4-BE49-F238E27FC236}">
                <a16:creationId xmlns:a16="http://schemas.microsoft.com/office/drawing/2014/main" id="{4DE93E1F-6928-4AFF-81B7-10B8EE7D07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845306" y="4237037"/>
            <a:ext cx="4639736" cy="3748194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06000"/>
              </a:lnSpc>
              <a:spcAft>
                <a:spcPts val="800"/>
              </a:spcAft>
              <a:tabLst>
                <a:tab pos="-90170" algn="l"/>
              </a:tabLst>
            </a:pPr>
            <a:r>
              <a:rPr lang="es-E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Accesul la acţiuni comunitare şi promovarea unor instrumente inovative de incluziune socială a copiilor din sistem rezidenţial de protecţie  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o-RO" dirty="0"/>
          </a:p>
        </p:txBody>
      </p:sp>
      <p:sp>
        <p:nvSpPr>
          <p:cNvPr id="5" name="Substituent dată 4">
            <a:extLst>
              <a:ext uri="{FF2B5EF4-FFF2-40B4-BE49-F238E27FC236}">
                <a16:creationId xmlns:a16="http://schemas.microsoft.com/office/drawing/2014/main" id="{906751C7-DE92-448B-A1DF-A5E182ED6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7044073-C92A-4D4F-986B-9CDA6CEBE71F}" type="datetime1">
              <a:rPr lang="ro-RO" smtClean="0"/>
              <a:t>21.01.2022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A52ECFB-983D-4BBD-943B-F0771068C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650" y="2045616"/>
            <a:ext cx="4639736" cy="4260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79173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F76F40A4-C5E6-4921-8C2C-C5E51F66C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z="4400" b="1" dirty="0">
                <a:latin typeface="Calibri" panose="020F0502020204030204" pitchFamily="34" charset="0"/>
                <a:cs typeface="Calibri" panose="020F0502020204030204" pitchFamily="34" charset="0"/>
              </a:rPr>
              <a:t>Administrarea, </a:t>
            </a:r>
            <a:r>
              <a:rPr lang="ro-RO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înfiinţarea</a:t>
            </a:r>
            <a:r>
              <a:rPr lang="ro-RO" sz="4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o-RO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şi</a:t>
            </a:r>
            <a:r>
              <a:rPr lang="ro-RO" sz="4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o-RO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finanţarea</a:t>
            </a:r>
            <a:r>
              <a:rPr lang="ro-RO" sz="4400" b="1" dirty="0">
                <a:latin typeface="Calibri" panose="020F0502020204030204" pitchFamily="34" charset="0"/>
                <a:cs typeface="Calibri" panose="020F0502020204030204" pitchFamily="34" charset="0"/>
              </a:rPr>
              <a:t> serviciilor sociale</a:t>
            </a:r>
            <a:endParaRPr lang="ro-RO" dirty="0"/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F9E354D4-EB16-4DB2-A263-3C5596C07C9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lvl="0" indent="0" algn="just">
              <a:lnSpc>
                <a:spcPct val="106000"/>
              </a:lnSpc>
              <a:spcAft>
                <a:spcPts val="800"/>
              </a:spcAft>
              <a:buNone/>
            </a:pPr>
            <a:r>
              <a:rPr lang="it-IT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Obiectiv</a:t>
            </a:r>
            <a:endParaRPr lang="ro-RO" sz="1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6000"/>
              </a:lnSpc>
              <a:spcAft>
                <a:spcPts val="800"/>
              </a:spcAft>
              <a:buNone/>
            </a:pPr>
            <a:r>
              <a:rPr lang="it-IT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Îmbunătățirea continuă a calității îngrijirii oferite persoanelor adulte cu dizabilități prin serviciile din subordinea DGASPC Satu Mare 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o-RO" dirty="0"/>
          </a:p>
        </p:txBody>
      </p:sp>
      <p:sp>
        <p:nvSpPr>
          <p:cNvPr id="4" name="Substituent conținut 3">
            <a:extLst>
              <a:ext uri="{FF2B5EF4-FFF2-40B4-BE49-F238E27FC236}">
                <a16:creationId xmlns:a16="http://schemas.microsoft.com/office/drawing/2014/main" id="{D8CB2486-40E8-4D56-8424-8C6B09BF68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109691" y="4327205"/>
            <a:ext cx="2590582" cy="2022616"/>
          </a:xfrm>
        </p:spPr>
        <p:txBody>
          <a:bodyPr>
            <a:normAutofit/>
          </a:bodyPr>
          <a:lstStyle/>
          <a:p>
            <a:endParaRPr lang="ro-RO" dirty="0"/>
          </a:p>
        </p:txBody>
      </p:sp>
      <p:sp>
        <p:nvSpPr>
          <p:cNvPr id="5" name="Substituent dată 4">
            <a:extLst>
              <a:ext uri="{FF2B5EF4-FFF2-40B4-BE49-F238E27FC236}">
                <a16:creationId xmlns:a16="http://schemas.microsoft.com/office/drawing/2014/main" id="{30C75748-47A4-47C1-9B00-5E71F63B4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7044073-C92A-4D4F-986B-9CDA6CEBE71F}" type="datetime1">
              <a:rPr lang="ro-RO" smtClean="0"/>
              <a:t>21.01.2022</a:t>
            </a:fld>
            <a:endParaRPr lang="en-US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4F44089-B12F-4ECA-BAFD-655CBAFBD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3747" y="2206304"/>
            <a:ext cx="680736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8378F402-11E8-4081-A852-71825384C3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3747" y="5206679"/>
            <a:ext cx="680736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sp>
        <p:nvSpPr>
          <p:cNvPr id="11" name="CasetăText 10">
            <a:extLst>
              <a:ext uri="{FF2B5EF4-FFF2-40B4-BE49-F238E27FC236}">
                <a16:creationId xmlns:a16="http://schemas.microsoft.com/office/drawing/2014/main" id="{EB721D8D-FC95-43D3-A3B0-65C81CE216C2}"/>
              </a:ext>
            </a:extLst>
          </p:cNvPr>
          <p:cNvSpPr txBox="1"/>
          <p:nvPr/>
        </p:nvSpPr>
        <p:spPr>
          <a:xfrm>
            <a:off x="6126480" y="2110036"/>
            <a:ext cx="5697196" cy="4903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>
              <a:lnSpc>
                <a:spcPct val="115000"/>
              </a:lnSpc>
              <a:spcAft>
                <a:spcPts val="800"/>
              </a:spcAft>
            </a:pPr>
            <a:r>
              <a:rPr lang="ro-RO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o-RO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Îngrijirea persoanelor adulte cu dizabilități în serviciile din subordinea DGASPC Satu Mare a început </a:t>
            </a:r>
            <a:r>
              <a:rPr lang="ro-RO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confrom</a:t>
            </a:r>
            <a:r>
              <a:rPr lang="ro-RO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legislației în domeniu, un amplu proces de reorganizare și </a:t>
            </a:r>
            <a:r>
              <a:rPr lang="ro-RO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restucturare</a:t>
            </a:r>
            <a:r>
              <a:rPr lang="ro-RO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conform Standardelor minime de calitate și principiului dezvoltării de servicii alternative la îngrijirea în instituții mari și înființarea de servicii care să răspundă nevoilor beneficiarilor. </a:t>
            </a:r>
            <a:endParaRPr lang="ro-RO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15000"/>
              </a:lnSpc>
              <a:spcAft>
                <a:spcPts val="800"/>
              </a:spcAft>
            </a:pPr>
            <a:r>
              <a:rPr lang="ro-RO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o-RO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 fost reorganizate serviciile existente  cu o capacitate de 50 de locuri sau mai puțin în Centre de Îngrijire pentru Persoane cu Dizabilități:</a:t>
            </a:r>
            <a:endParaRPr lang="ro-RO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lnSpc>
                <a:spcPct val="106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o-RO" sz="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Centrul de îngrijire și asistență pentru persoane adulte cu dizabilități ,,O Viață Nouă,, Satu Mare</a:t>
            </a:r>
            <a:r>
              <a:rPr lang="ro-RO" sz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(Hotărârea Consiliului Județean Satu Mare nr. 121/26.10.2021)</a:t>
            </a:r>
            <a:endParaRPr lang="ro-RO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lnSpc>
                <a:spcPct val="106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o-RO" sz="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Centrul de îngrijire și asistență pentru persoane adulte cu dizabilități ,,Cristiana,, Carei </a:t>
            </a:r>
            <a:r>
              <a:rPr lang="ro-RO" sz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(Hotărârea Consiliului Județean Satu Mare nr. 120/26.10.2021)</a:t>
            </a:r>
            <a:endParaRPr lang="ro-RO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lnSpc>
                <a:spcPct val="106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o-RO" sz="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Centrul de îngrijire și asistență pentru persoane adulte cu dizabilități ,,</a:t>
            </a:r>
            <a:r>
              <a:rPr lang="ro-RO" sz="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Sf.Ana</a:t>
            </a:r>
            <a:r>
              <a:rPr lang="ro-RO" sz="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,, Carei. Carei </a:t>
            </a:r>
            <a:r>
              <a:rPr lang="ro-RO" sz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(Hotărârea Consiliului Județean Satu Mare nr. 122/26.10.2021)</a:t>
            </a:r>
            <a:endParaRPr lang="ro-RO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base">
              <a:lnSpc>
                <a:spcPct val="106000"/>
              </a:lnSpc>
              <a:spcAft>
                <a:spcPts val="800"/>
              </a:spcAft>
            </a:pPr>
            <a:r>
              <a:rPr lang="ro-RO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base">
              <a:lnSpc>
                <a:spcPct val="106000"/>
              </a:lnSpc>
              <a:spcAft>
                <a:spcPts val="800"/>
              </a:spcAft>
            </a:pPr>
            <a:r>
              <a:rPr lang="ro-RO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4210984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765CB211-4DF9-4EC3-BFD8-AECB15F85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z="4800" b="1" dirty="0">
                <a:latin typeface="Calibri" panose="020F0502020204030204" pitchFamily="34" charset="0"/>
                <a:cs typeface="Calibri" panose="020F0502020204030204" pitchFamily="34" charset="0"/>
              </a:rPr>
              <a:t>Administrarea, </a:t>
            </a:r>
            <a:r>
              <a:rPr lang="ro-RO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înfiinţarea</a:t>
            </a:r>
            <a:r>
              <a:rPr lang="ro-RO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o-RO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şi</a:t>
            </a:r>
            <a:r>
              <a:rPr lang="ro-RO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o-RO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finanţarea</a:t>
            </a:r>
            <a:r>
              <a:rPr lang="ro-RO" sz="4800" b="1" dirty="0">
                <a:latin typeface="Calibri" panose="020F0502020204030204" pitchFamily="34" charset="0"/>
                <a:cs typeface="Calibri" panose="020F0502020204030204" pitchFamily="34" charset="0"/>
              </a:rPr>
              <a:t> serviciilor sociale</a:t>
            </a:r>
            <a:endParaRPr lang="ro-RO" dirty="0"/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D328ABBC-5244-4E11-88E6-1F27D2B2D4E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o-RO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Serviciile sociale pentru persoane cu dizabilități care și-au încetat activitatea pe parcursul anului 2021:</a:t>
            </a:r>
            <a:endParaRPr lang="ro-RO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o-RO" dirty="0"/>
          </a:p>
        </p:txBody>
      </p:sp>
      <p:sp>
        <p:nvSpPr>
          <p:cNvPr id="4" name="Substituent conținut 3">
            <a:extLst>
              <a:ext uri="{FF2B5EF4-FFF2-40B4-BE49-F238E27FC236}">
                <a16:creationId xmlns:a16="http://schemas.microsoft.com/office/drawing/2014/main" id="{2C5E9FD3-6A80-4C61-9D0C-1002BADE8D0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342900" lvl="0" indent="-342900" algn="just" fontAlgn="base">
              <a:lnSpc>
                <a:spcPct val="106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o-RO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Centrul de Recuperare și Reabilitare Persoane cu Handicap ,,Laura,, Satu Mare și-a încetat activitatea conform Hotărârii Consiliului Județean Satu Mare nr. 152/24.11.2021</a:t>
            </a:r>
            <a:endParaRPr lang="ro-RO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lnSpc>
                <a:spcPct val="106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o-RO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Centrul de Recuperare și Reabilitare Persoane cu Handicap ,,Lucia,, Satu Mare și-a încetat activitatea conform Hotărârii Consiliului Județean Satu Mare nr. 152/24.11.2021</a:t>
            </a:r>
            <a:endParaRPr lang="ro-RO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o-RO" dirty="0"/>
          </a:p>
        </p:txBody>
      </p:sp>
      <p:sp>
        <p:nvSpPr>
          <p:cNvPr id="5" name="Substituent dată 4">
            <a:extLst>
              <a:ext uri="{FF2B5EF4-FFF2-40B4-BE49-F238E27FC236}">
                <a16:creationId xmlns:a16="http://schemas.microsoft.com/office/drawing/2014/main" id="{A0998573-5165-47AD-B5ED-FD94696EB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7044073-C92A-4D4F-986B-9CDA6CEBE71F}" type="datetime1">
              <a:rPr lang="ro-RO" smtClean="0"/>
              <a:t>21.01.2022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770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493443C4-3A07-4F2B-BE5D-1EC08CBE8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z="4400" b="1" dirty="0">
                <a:latin typeface="Calibri" panose="020F0502020204030204" pitchFamily="34" charset="0"/>
                <a:cs typeface="Calibri" panose="020F0502020204030204" pitchFamily="34" charset="0"/>
              </a:rPr>
              <a:t>Administrarea, </a:t>
            </a:r>
            <a:r>
              <a:rPr lang="ro-RO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înfiinţarea</a:t>
            </a:r>
            <a:r>
              <a:rPr lang="ro-RO" sz="4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o-RO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şi</a:t>
            </a:r>
            <a:r>
              <a:rPr lang="ro-RO" sz="4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o-RO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finanţarea</a:t>
            </a:r>
            <a:r>
              <a:rPr lang="ro-RO" sz="4400" b="1" dirty="0">
                <a:latin typeface="Calibri" panose="020F0502020204030204" pitchFamily="34" charset="0"/>
                <a:cs typeface="Calibri" panose="020F0502020204030204" pitchFamily="34" charset="0"/>
              </a:rPr>
              <a:t> serviciilor sociale</a:t>
            </a:r>
            <a:endParaRPr lang="ro-RO" dirty="0"/>
          </a:p>
        </p:txBody>
      </p:sp>
      <p:sp>
        <p:nvSpPr>
          <p:cNvPr id="4" name="Substituent conținut 3">
            <a:extLst>
              <a:ext uri="{FF2B5EF4-FFF2-40B4-BE49-F238E27FC236}">
                <a16:creationId xmlns:a16="http://schemas.microsoft.com/office/drawing/2014/main" id="{8431B1F3-4457-4C5F-824E-482C3433F48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pPr indent="228600" algn="just">
              <a:lnSpc>
                <a:spcPct val="106000"/>
              </a:lnSpc>
              <a:spcAft>
                <a:spcPts val="800"/>
              </a:spcAft>
            </a:pPr>
            <a:r>
              <a:rPr lang="ro-RO" sz="20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Ca parte a planului de restructurare a CIAS </a:t>
            </a:r>
            <a:r>
              <a:rPr lang="en-US" sz="20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lang="ro-RO" sz="20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Șansa” a fost înființat prin HCJ 95/21.07.2021 </a:t>
            </a:r>
            <a:r>
              <a:rPr lang="ro-RO" sz="2000" b="1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Centru de abilitare și Reabilitare pentru persoane adulte cu dizabilități, Noroieni</a:t>
            </a:r>
            <a:r>
              <a:rPr lang="ro-RO" sz="20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cu o capacitate de 30 locuri.</a:t>
            </a:r>
            <a:endParaRPr lang="ro-RO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base">
              <a:lnSpc>
                <a:spcPct val="106000"/>
              </a:lnSpc>
              <a:spcAft>
                <a:spcPts val="800"/>
              </a:spcAft>
            </a:pPr>
            <a:r>
              <a:rPr lang="ro-RO" sz="2000" b="1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  <a:endParaRPr lang="ro-RO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 fontAlgn="base">
              <a:lnSpc>
                <a:spcPct val="106000"/>
              </a:lnSpc>
              <a:spcAft>
                <a:spcPts val="800"/>
              </a:spcAft>
            </a:pPr>
            <a:r>
              <a:rPr lang="ro-RO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Prin Hotărârea Consiliului Județean Satu Mare nr. 153/24.11.2021 a fost înființată </a:t>
            </a:r>
            <a:r>
              <a:rPr lang="ro-RO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Echipa mobilă pentru persoane cu dizabilități</a:t>
            </a:r>
            <a:r>
              <a:rPr lang="ro-RO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serviciu social, fără personalitate juridică, în structura DGASPC Satu Mare, cod serviciu social 8810 ID-VI.</a:t>
            </a:r>
            <a:endParaRPr lang="ro-RO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o-RO" dirty="0"/>
          </a:p>
        </p:txBody>
      </p:sp>
      <p:sp>
        <p:nvSpPr>
          <p:cNvPr id="5" name="Substituent dată 4">
            <a:extLst>
              <a:ext uri="{FF2B5EF4-FFF2-40B4-BE49-F238E27FC236}">
                <a16:creationId xmlns:a16="http://schemas.microsoft.com/office/drawing/2014/main" id="{F2711A28-0A5B-4622-8FC2-2E006150F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7044073-C92A-4D4F-986B-9CDA6CEBE71F}" type="datetime1">
              <a:rPr lang="ro-RO" smtClean="0"/>
              <a:t>21.01.2022</a:t>
            </a:fld>
            <a:endParaRPr lang="en-US" dirty="0"/>
          </a:p>
        </p:txBody>
      </p:sp>
      <p:sp>
        <p:nvSpPr>
          <p:cNvPr id="9" name="Substituent conținut 8">
            <a:extLst>
              <a:ext uri="{FF2B5EF4-FFF2-40B4-BE49-F238E27FC236}">
                <a16:creationId xmlns:a16="http://schemas.microsoft.com/office/drawing/2014/main" id="{82C77AA7-2FE9-43AB-91B0-1D4F78A75E0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o-RO" dirty="0"/>
          </a:p>
          <a:p>
            <a:endParaRPr lang="ro-RO" dirty="0"/>
          </a:p>
          <a:p>
            <a:r>
              <a:rPr lang="ro-RO" b="1" dirty="0"/>
              <a:t>SERVICII SOCIALE PENTRU PERSOANE ADULTE CU DIZABILITATI NOU INFIINTATE </a:t>
            </a:r>
          </a:p>
          <a:p>
            <a:pPr algn="ctr"/>
            <a:r>
              <a:rPr lang="ro-RO" b="1" dirty="0"/>
              <a:t>IN 2021</a:t>
            </a:r>
          </a:p>
        </p:txBody>
      </p:sp>
    </p:spTree>
    <p:extLst>
      <p:ext uri="{BB962C8B-B14F-4D97-AF65-F5344CB8AC3E}">
        <p14:creationId xmlns:p14="http://schemas.microsoft.com/office/powerpoint/2010/main" val="10257543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1">
            <a:extLst>
              <a:ext uri="{FF2B5EF4-FFF2-40B4-BE49-F238E27FC236}">
                <a16:creationId xmlns:a16="http://schemas.microsoft.com/office/drawing/2014/main" id="{ECC634A9-DB3F-4CAC-9B48-C5665D99D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>
            <a:normAutofit fontScale="90000"/>
          </a:bodyPr>
          <a:lstStyle/>
          <a:p>
            <a:br>
              <a:rPr lang="ro-RO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Îmbunătățirea continuă a calității îngrijirii oferite persoanelor adulte cu dizabilități prin serviciile din subordinea DGASPC Satu Mare </a:t>
            </a:r>
            <a:endParaRPr lang="en-US" sz="20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35EFF13-DC51-438E-BF1B-62BFED8E5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82815" y="731993"/>
            <a:ext cx="5928344" cy="220275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Text Placeholder 3">
            <a:extLst>
              <a:ext uri="{FF2B5EF4-FFF2-40B4-BE49-F238E27FC236}">
                <a16:creationId xmlns:a16="http://schemas.microsoft.com/office/drawing/2014/main" id="{2146D4C0-9746-4128-AD5F-9177658A82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ubstituent dată 4">
            <a:extLst>
              <a:ext uri="{FF2B5EF4-FFF2-40B4-BE49-F238E27FC236}">
                <a16:creationId xmlns:a16="http://schemas.microsoft.com/office/drawing/2014/main" id="{A9604A63-9E43-43F8-A3A7-870702AEEF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17044073-C92A-4D4F-986B-9CDA6CEBE71F}" type="datetime1">
              <a:rPr lang="ro-RO" smtClean="0"/>
              <a:pPr rtl="0">
                <a:spcAft>
                  <a:spcPts val="600"/>
                </a:spcAft>
              </a:pPr>
              <a:t>21.01.2022</a:t>
            </a:fld>
            <a:endParaRPr lang="en-US"/>
          </a:p>
        </p:txBody>
      </p:sp>
      <p:pic>
        <p:nvPicPr>
          <p:cNvPr id="3075" name="Picture 3">
            <a:extLst>
              <a:ext uri="{FF2B5EF4-FFF2-40B4-BE49-F238E27FC236}">
                <a16:creationId xmlns:a16="http://schemas.microsoft.com/office/drawing/2014/main" id="{684958DE-8F7B-45D0-9825-69E8EFC9A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627" y="3043050"/>
            <a:ext cx="4084221" cy="3876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4000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1DEDE164-A35A-4834-91E9-D6AE0C6C7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Serviciile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sociale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existente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nivel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jude</a:t>
            </a:r>
            <a:r>
              <a:rPr lang="ro-RO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ţean</a:t>
            </a:r>
            <a:br>
              <a:rPr lang="ro-RO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o-RO" dirty="0"/>
          </a:p>
        </p:txBody>
      </p:sp>
      <p:graphicFrame>
        <p:nvGraphicFramePr>
          <p:cNvPr id="6" name="Substituent conținut 5">
            <a:extLst>
              <a:ext uri="{FF2B5EF4-FFF2-40B4-BE49-F238E27FC236}">
                <a16:creationId xmlns:a16="http://schemas.microsoft.com/office/drawing/2014/main" id="{42C2636B-7058-4595-B734-7637600132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9956919"/>
              </p:ext>
            </p:extLst>
          </p:nvPr>
        </p:nvGraphicFramePr>
        <p:xfrm>
          <a:off x="5243803" y="233265"/>
          <a:ext cx="6718042" cy="63610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6858">
                  <a:extLst>
                    <a:ext uri="{9D8B030D-6E8A-4147-A177-3AD203B41FA5}">
                      <a16:colId xmlns:a16="http://schemas.microsoft.com/office/drawing/2014/main" val="2674335012"/>
                    </a:ext>
                  </a:extLst>
                </a:gridCol>
                <a:gridCol w="962806">
                  <a:extLst>
                    <a:ext uri="{9D8B030D-6E8A-4147-A177-3AD203B41FA5}">
                      <a16:colId xmlns:a16="http://schemas.microsoft.com/office/drawing/2014/main" val="2564285305"/>
                    </a:ext>
                  </a:extLst>
                </a:gridCol>
                <a:gridCol w="1749714">
                  <a:extLst>
                    <a:ext uri="{9D8B030D-6E8A-4147-A177-3AD203B41FA5}">
                      <a16:colId xmlns:a16="http://schemas.microsoft.com/office/drawing/2014/main" val="3213919471"/>
                    </a:ext>
                  </a:extLst>
                </a:gridCol>
                <a:gridCol w="436966">
                  <a:extLst>
                    <a:ext uri="{9D8B030D-6E8A-4147-A177-3AD203B41FA5}">
                      <a16:colId xmlns:a16="http://schemas.microsoft.com/office/drawing/2014/main" val="4013564802"/>
                    </a:ext>
                  </a:extLst>
                </a:gridCol>
                <a:gridCol w="437584">
                  <a:extLst>
                    <a:ext uri="{9D8B030D-6E8A-4147-A177-3AD203B41FA5}">
                      <a16:colId xmlns:a16="http://schemas.microsoft.com/office/drawing/2014/main" val="2120722305"/>
                    </a:ext>
                  </a:extLst>
                </a:gridCol>
                <a:gridCol w="437584">
                  <a:extLst>
                    <a:ext uri="{9D8B030D-6E8A-4147-A177-3AD203B41FA5}">
                      <a16:colId xmlns:a16="http://schemas.microsoft.com/office/drawing/2014/main" val="2776428406"/>
                    </a:ext>
                  </a:extLst>
                </a:gridCol>
                <a:gridCol w="612245">
                  <a:extLst>
                    <a:ext uri="{9D8B030D-6E8A-4147-A177-3AD203B41FA5}">
                      <a16:colId xmlns:a16="http://schemas.microsoft.com/office/drawing/2014/main" val="4217892656"/>
                    </a:ext>
                  </a:extLst>
                </a:gridCol>
                <a:gridCol w="437584">
                  <a:extLst>
                    <a:ext uri="{9D8B030D-6E8A-4147-A177-3AD203B41FA5}">
                      <a16:colId xmlns:a16="http://schemas.microsoft.com/office/drawing/2014/main" val="444845345"/>
                    </a:ext>
                  </a:extLst>
                </a:gridCol>
                <a:gridCol w="612245">
                  <a:extLst>
                    <a:ext uri="{9D8B030D-6E8A-4147-A177-3AD203B41FA5}">
                      <a16:colId xmlns:a16="http://schemas.microsoft.com/office/drawing/2014/main" val="3940689180"/>
                    </a:ext>
                  </a:extLst>
                </a:gridCol>
                <a:gridCol w="684456">
                  <a:extLst>
                    <a:ext uri="{9D8B030D-6E8A-4147-A177-3AD203B41FA5}">
                      <a16:colId xmlns:a16="http://schemas.microsoft.com/office/drawing/2014/main" val="672022129"/>
                    </a:ext>
                  </a:extLst>
                </a:gridCol>
              </a:tblGrid>
              <a:tr h="718457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 </a:t>
                      </a:r>
                      <a:endParaRPr lang="ro-RO" sz="900">
                        <a:effectLst/>
                      </a:endParaRPr>
                    </a:p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Nr. Crt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87" marR="587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Cod serviciu social, conform Nomenclat. serviciilor sociale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87" marR="587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Denumirea serviciului social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87" marR="587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Capacitate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87" marR="587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Grad de ocupare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87" marR="58787" marT="0" marB="0"/>
                </a:tc>
                <a:tc gridSpan="5"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Bugetele estimate pe surse de finanţare, pentru serviciile sociale existente (mii lei):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87" marR="58787" marT="0" marB="0"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59890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o-R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Nr. </a:t>
                      </a:r>
                      <a:r>
                        <a:rPr lang="ro-RO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Crt</a:t>
                      </a:r>
                      <a:endParaRPr lang="ro-R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Cod serviciu social, conform Nomenclat. serviciilor sociale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Denumirea serviciului social</a:t>
                      </a:r>
                      <a:endParaRPr lang="ro-R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Capacitate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Grad de ocupare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5"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Bugetele estimate pe surse de finanţare, pentru serviciile sociale existente (mii lei):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3642052"/>
                  </a:ext>
                </a:extLst>
              </a:tr>
              <a:tr h="555976">
                <a:tc gridSpan="5"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o-R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Buget local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Buget judeţean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Buget de stat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Contribuție beneficiari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Alte surse(fonduri externe)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95342295"/>
                  </a:ext>
                </a:extLst>
              </a:tr>
              <a:tr h="498785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8790 CR-C-I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Casa de tip familial ,”Iris” localitatea Berindan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677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27284269"/>
                  </a:ext>
                </a:extLst>
              </a:tr>
              <a:tr h="569167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8790 CR-C-I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Casa de tip familial 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„Speranţa” din localitatea Carei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833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46407067"/>
                  </a:ext>
                </a:extLst>
              </a:tr>
              <a:tr h="529596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8790 CR-C-I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Casa de tip familial 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,,Orhideea” din localitatea Răteşti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760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o-R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4360491"/>
                  </a:ext>
                </a:extLst>
              </a:tr>
              <a:tr h="443371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8790 CR-C-I</a:t>
                      </a:r>
                      <a:endParaRPr lang="ro-R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Casa de tip familial ,,Ştefania” din localitatea Oar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971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05402056"/>
                  </a:ext>
                </a:extLst>
              </a:tr>
              <a:tr h="393432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</a:t>
                      </a:r>
                      <a:endParaRPr lang="ro-R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8790 CR-C-I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Casa de tip familial ,,Maria” din localitatea Satu Mare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1.538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24134245"/>
                  </a:ext>
                </a:extLst>
              </a:tr>
              <a:tr h="648948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8790 CR-C-I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Casa de tip familial „Daniel” localitatea Borleşti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867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o-R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15616674"/>
                  </a:ext>
                </a:extLst>
              </a:tr>
            </a:tbl>
          </a:graphicData>
        </a:graphic>
      </p:graphicFrame>
      <p:sp>
        <p:nvSpPr>
          <p:cNvPr id="4" name="Substituent text 3">
            <a:extLst>
              <a:ext uri="{FF2B5EF4-FFF2-40B4-BE49-F238E27FC236}">
                <a16:creationId xmlns:a16="http://schemas.microsoft.com/office/drawing/2014/main" id="{061C0C7A-9731-4F12-B9A2-FF473AA3EB4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o-RO" dirty="0"/>
              <a:t>BUGET PLANIFICAT</a:t>
            </a:r>
            <a:endParaRPr lang="en-US" dirty="0"/>
          </a:p>
          <a:p>
            <a:endParaRPr lang="ro-RO" dirty="0"/>
          </a:p>
        </p:txBody>
      </p:sp>
      <p:sp>
        <p:nvSpPr>
          <p:cNvPr id="5" name="Substituent dată 4">
            <a:extLst>
              <a:ext uri="{FF2B5EF4-FFF2-40B4-BE49-F238E27FC236}">
                <a16:creationId xmlns:a16="http://schemas.microsoft.com/office/drawing/2014/main" id="{550DE14D-DC0B-418F-975D-BC04C0EEE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650A103-45A2-42BD-8179-A60CCD7FDA29}" type="datetime1">
              <a:rPr lang="ro-RO" smtClean="0"/>
              <a:t>21.01.2022</a:t>
            </a:fld>
            <a:endParaRPr lang="en-US"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715E6EFB-DFE2-42E8-8353-A2A877F09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ro-RO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Serviciile sociale existente la nivel jude</a:t>
            </a:r>
            <a:r>
              <a:rPr kumimoji="0" lang="ro-RO" altLang="ro-RO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ţean</a:t>
            </a:r>
            <a:endParaRPr kumimoji="0" lang="ro-RO" altLang="ro-R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3879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u 4">
            <a:extLst>
              <a:ext uri="{FF2B5EF4-FFF2-40B4-BE49-F238E27FC236}">
                <a16:creationId xmlns:a16="http://schemas.microsoft.com/office/drawing/2014/main" id="{29B84625-5973-4AF0-97DF-ED1A12521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Serviciile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sociale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existente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nivel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jude</a:t>
            </a:r>
            <a:r>
              <a:rPr lang="ro-RO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ţean</a:t>
            </a:r>
            <a:endParaRPr lang="ro-RO" dirty="0"/>
          </a:p>
        </p:txBody>
      </p:sp>
      <p:sp>
        <p:nvSpPr>
          <p:cNvPr id="7" name="Substituent text 6">
            <a:extLst>
              <a:ext uri="{FF2B5EF4-FFF2-40B4-BE49-F238E27FC236}">
                <a16:creationId xmlns:a16="http://schemas.microsoft.com/office/drawing/2014/main" id="{043DBD81-77F5-440E-A748-47D84F9C9C3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o-RO" dirty="0"/>
              <a:t>BUGET PLANIFICAT</a:t>
            </a:r>
          </a:p>
        </p:txBody>
      </p:sp>
      <p:sp>
        <p:nvSpPr>
          <p:cNvPr id="2" name="Substituent dată 1">
            <a:extLst>
              <a:ext uri="{FF2B5EF4-FFF2-40B4-BE49-F238E27FC236}">
                <a16:creationId xmlns:a16="http://schemas.microsoft.com/office/drawing/2014/main" id="{B0E83A4A-6535-47FE-BEDC-6845EAA84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770A770-6EAB-4DD2-8F40-9636062867BB}" type="datetime1">
              <a:rPr lang="ro-RO" smtClean="0"/>
              <a:t>21.01.2022</a:t>
            </a:fld>
            <a:endParaRPr lang="en-US" dirty="0"/>
          </a:p>
        </p:txBody>
      </p:sp>
      <p:graphicFrame>
        <p:nvGraphicFramePr>
          <p:cNvPr id="6" name="Substituent conținut 5">
            <a:extLst>
              <a:ext uri="{FF2B5EF4-FFF2-40B4-BE49-F238E27FC236}">
                <a16:creationId xmlns:a16="http://schemas.microsoft.com/office/drawing/2014/main" id="{CC2ED18E-31D8-4092-8237-7C70292B784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3282187"/>
              </p:ext>
            </p:extLst>
          </p:nvPr>
        </p:nvGraphicFramePr>
        <p:xfrm>
          <a:off x="5160834" y="146698"/>
          <a:ext cx="5927726" cy="33733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6053">
                  <a:extLst>
                    <a:ext uri="{9D8B030D-6E8A-4147-A177-3AD203B41FA5}">
                      <a16:colId xmlns:a16="http://schemas.microsoft.com/office/drawing/2014/main" val="356138813"/>
                    </a:ext>
                  </a:extLst>
                </a:gridCol>
                <a:gridCol w="849541">
                  <a:extLst>
                    <a:ext uri="{9D8B030D-6E8A-4147-A177-3AD203B41FA5}">
                      <a16:colId xmlns:a16="http://schemas.microsoft.com/office/drawing/2014/main" val="1756857418"/>
                    </a:ext>
                  </a:extLst>
                </a:gridCol>
                <a:gridCol w="1543877">
                  <a:extLst>
                    <a:ext uri="{9D8B030D-6E8A-4147-A177-3AD203B41FA5}">
                      <a16:colId xmlns:a16="http://schemas.microsoft.com/office/drawing/2014/main" val="2841967615"/>
                    </a:ext>
                  </a:extLst>
                </a:gridCol>
                <a:gridCol w="385561">
                  <a:extLst>
                    <a:ext uri="{9D8B030D-6E8A-4147-A177-3AD203B41FA5}">
                      <a16:colId xmlns:a16="http://schemas.microsoft.com/office/drawing/2014/main" val="647145287"/>
                    </a:ext>
                  </a:extLst>
                </a:gridCol>
                <a:gridCol w="386106">
                  <a:extLst>
                    <a:ext uri="{9D8B030D-6E8A-4147-A177-3AD203B41FA5}">
                      <a16:colId xmlns:a16="http://schemas.microsoft.com/office/drawing/2014/main" val="2650372745"/>
                    </a:ext>
                  </a:extLst>
                </a:gridCol>
                <a:gridCol w="386106">
                  <a:extLst>
                    <a:ext uri="{9D8B030D-6E8A-4147-A177-3AD203B41FA5}">
                      <a16:colId xmlns:a16="http://schemas.microsoft.com/office/drawing/2014/main" val="1099393399"/>
                    </a:ext>
                  </a:extLst>
                </a:gridCol>
                <a:gridCol w="540220">
                  <a:extLst>
                    <a:ext uri="{9D8B030D-6E8A-4147-A177-3AD203B41FA5}">
                      <a16:colId xmlns:a16="http://schemas.microsoft.com/office/drawing/2014/main" val="1729490785"/>
                    </a:ext>
                  </a:extLst>
                </a:gridCol>
                <a:gridCol w="386106">
                  <a:extLst>
                    <a:ext uri="{9D8B030D-6E8A-4147-A177-3AD203B41FA5}">
                      <a16:colId xmlns:a16="http://schemas.microsoft.com/office/drawing/2014/main" val="878257363"/>
                    </a:ext>
                  </a:extLst>
                </a:gridCol>
                <a:gridCol w="540220">
                  <a:extLst>
                    <a:ext uri="{9D8B030D-6E8A-4147-A177-3AD203B41FA5}">
                      <a16:colId xmlns:a16="http://schemas.microsoft.com/office/drawing/2014/main" val="952179921"/>
                    </a:ext>
                  </a:extLst>
                </a:gridCol>
                <a:gridCol w="603936">
                  <a:extLst>
                    <a:ext uri="{9D8B030D-6E8A-4147-A177-3AD203B41FA5}">
                      <a16:colId xmlns:a16="http://schemas.microsoft.com/office/drawing/2014/main" val="2202916719"/>
                    </a:ext>
                  </a:extLst>
                </a:gridCol>
              </a:tblGrid>
              <a:tr h="490712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7.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87" marR="587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8790 CR-C-I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87" marR="587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Centru de plasament al copilului ,,Floare de colţ” din localitatea Halmeu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87" marR="587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50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87" marR="587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34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87" marR="587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 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87" marR="587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1.936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87" marR="587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 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87" marR="587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 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87" marR="587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 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87" marR="58787" marT="0" marB="0"/>
                </a:tc>
                <a:extLst>
                  <a:ext uri="{0D108BD9-81ED-4DB2-BD59-A6C34878D82A}">
                    <a16:rowId xmlns:a16="http://schemas.microsoft.com/office/drawing/2014/main" val="1064413136"/>
                  </a:ext>
                </a:extLst>
              </a:tr>
              <a:tr h="373097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8.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87" marR="587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8790 CR-C-I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87" marR="587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Centrul de primire în regim de urgență adăpost de noapte pentru copiii străzii Hurezu Mare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87" marR="587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20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87" marR="587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7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87" marR="587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 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87" marR="587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1.902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87" marR="587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 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87" marR="587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 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87" marR="587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 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87" marR="58787" marT="0" marB="0"/>
                </a:tc>
                <a:extLst>
                  <a:ext uri="{0D108BD9-81ED-4DB2-BD59-A6C34878D82A}">
                    <a16:rowId xmlns:a16="http://schemas.microsoft.com/office/drawing/2014/main" val="2411006297"/>
                  </a:ext>
                </a:extLst>
              </a:tr>
              <a:tr h="313229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9.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87" marR="587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8790CR-MC-I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87" marR="587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Centrul Maternal ,,Lorena” din localitatea Satu Mare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87" marR="587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9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87" marR="587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8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87" marR="587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 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87" marR="587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980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87" marR="587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 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87" marR="587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 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87" marR="587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 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87" marR="58787" marT="0" marB="0"/>
                </a:tc>
                <a:extLst>
                  <a:ext uri="{0D108BD9-81ED-4DB2-BD59-A6C34878D82A}">
                    <a16:rowId xmlns:a16="http://schemas.microsoft.com/office/drawing/2014/main" val="2731296510"/>
                  </a:ext>
                </a:extLst>
              </a:tr>
              <a:tr h="613772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10.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87" marR="587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8790CR-C-II 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87" marR="587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S_tradnl" sz="1000">
                          <a:effectLst/>
                        </a:rPr>
                        <a:t>Centrul de asistenţă şi intervenţie a victimelor traficului de persoane, abuzului, neglijării şi exploatării ”Andrei” din localitatea Satu Mare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87" marR="587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11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87" marR="587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11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87" marR="587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 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87" marR="587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1.745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87" marR="587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 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87" marR="587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 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87" marR="587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 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87" marR="58787" marT="0" marB="0"/>
                </a:tc>
                <a:extLst>
                  <a:ext uri="{0D108BD9-81ED-4DB2-BD59-A6C34878D82A}">
                    <a16:rowId xmlns:a16="http://schemas.microsoft.com/office/drawing/2014/main" val="23100954"/>
                  </a:ext>
                </a:extLst>
              </a:tr>
              <a:tr h="249477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11.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87" marR="587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8790 CR-C-I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87" marR="587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Casa de tip familial „Mihaela” din localitatea Tăşnad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87" marR="587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9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87" marR="587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11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87" marR="587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 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87" marR="587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840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87" marR="587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 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87" marR="587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 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87" marR="587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 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87" marR="58787" marT="0" marB="0"/>
                </a:tc>
                <a:extLst>
                  <a:ext uri="{0D108BD9-81ED-4DB2-BD59-A6C34878D82A}">
                    <a16:rowId xmlns:a16="http://schemas.microsoft.com/office/drawing/2014/main" val="1821965618"/>
                  </a:ext>
                </a:extLst>
              </a:tr>
              <a:tr h="490712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12.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87" marR="587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 dirty="0">
                          <a:effectLst/>
                        </a:rPr>
                        <a:t>8790 CR-C-I</a:t>
                      </a:r>
                      <a:endParaRPr lang="ro-R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87" marR="587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Casa de tip familial ,,Violeta” din localitatea Carei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87" marR="587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9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87" marR="587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10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87" marR="587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 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87" marR="587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1.200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87" marR="587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 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87" marR="587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 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87" marR="587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 dirty="0">
                          <a:effectLst/>
                        </a:rPr>
                        <a:t> </a:t>
                      </a:r>
                      <a:endParaRPr lang="ro-R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87" marR="58787" marT="0" marB="0"/>
                </a:tc>
                <a:extLst>
                  <a:ext uri="{0D108BD9-81ED-4DB2-BD59-A6C34878D82A}">
                    <a16:rowId xmlns:a16="http://schemas.microsoft.com/office/drawing/2014/main" val="271534272"/>
                  </a:ext>
                </a:extLst>
              </a:tr>
            </a:tbl>
          </a:graphicData>
        </a:graphic>
      </p:graphicFrame>
      <p:graphicFrame>
        <p:nvGraphicFramePr>
          <p:cNvPr id="11" name="Tabel 10">
            <a:extLst>
              <a:ext uri="{FF2B5EF4-FFF2-40B4-BE49-F238E27FC236}">
                <a16:creationId xmlns:a16="http://schemas.microsoft.com/office/drawing/2014/main" id="{91BBD31B-1A4C-4F61-AD1B-8D3743AB16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5397493"/>
              </p:ext>
            </p:extLst>
          </p:nvPr>
        </p:nvGraphicFramePr>
        <p:xfrm>
          <a:off x="5160834" y="3520042"/>
          <a:ext cx="6003344" cy="34335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2522">
                  <a:extLst>
                    <a:ext uri="{9D8B030D-6E8A-4147-A177-3AD203B41FA5}">
                      <a16:colId xmlns:a16="http://schemas.microsoft.com/office/drawing/2014/main" val="3612047814"/>
                    </a:ext>
                  </a:extLst>
                </a:gridCol>
                <a:gridCol w="787813">
                  <a:extLst>
                    <a:ext uri="{9D8B030D-6E8A-4147-A177-3AD203B41FA5}">
                      <a16:colId xmlns:a16="http://schemas.microsoft.com/office/drawing/2014/main" val="1185953746"/>
                    </a:ext>
                  </a:extLst>
                </a:gridCol>
                <a:gridCol w="1563572">
                  <a:extLst>
                    <a:ext uri="{9D8B030D-6E8A-4147-A177-3AD203B41FA5}">
                      <a16:colId xmlns:a16="http://schemas.microsoft.com/office/drawing/2014/main" val="572273496"/>
                    </a:ext>
                  </a:extLst>
                </a:gridCol>
                <a:gridCol w="390480">
                  <a:extLst>
                    <a:ext uri="{9D8B030D-6E8A-4147-A177-3AD203B41FA5}">
                      <a16:colId xmlns:a16="http://schemas.microsoft.com/office/drawing/2014/main" val="3993599262"/>
                    </a:ext>
                  </a:extLst>
                </a:gridCol>
                <a:gridCol w="391031">
                  <a:extLst>
                    <a:ext uri="{9D8B030D-6E8A-4147-A177-3AD203B41FA5}">
                      <a16:colId xmlns:a16="http://schemas.microsoft.com/office/drawing/2014/main" val="2732099815"/>
                    </a:ext>
                  </a:extLst>
                </a:gridCol>
                <a:gridCol w="391031">
                  <a:extLst>
                    <a:ext uri="{9D8B030D-6E8A-4147-A177-3AD203B41FA5}">
                      <a16:colId xmlns:a16="http://schemas.microsoft.com/office/drawing/2014/main" val="3099762996"/>
                    </a:ext>
                  </a:extLst>
                </a:gridCol>
                <a:gridCol w="547112">
                  <a:extLst>
                    <a:ext uri="{9D8B030D-6E8A-4147-A177-3AD203B41FA5}">
                      <a16:colId xmlns:a16="http://schemas.microsoft.com/office/drawing/2014/main" val="4040374973"/>
                    </a:ext>
                  </a:extLst>
                </a:gridCol>
                <a:gridCol w="391031">
                  <a:extLst>
                    <a:ext uri="{9D8B030D-6E8A-4147-A177-3AD203B41FA5}">
                      <a16:colId xmlns:a16="http://schemas.microsoft.com/office/drawing/2014/main" val="2437429537"/>
                    </a:ext>
                  </a:extLst>
                </a:gridCol>
                <a:gridCol w="547112">
                  <a:extLst>
                    <a:ext uri="{9D8B030D-6E8A-4147-A177-3AD203B41FA5}">
                      <a16:colId xmlns:a16="http://schemas.microsoft.com/office/drawing/2014/main" val="1822639338"/>
                    </a:ext>
                  </a:extLst>
                </a:gridCol>
                <a:gridCol w="611640">
                  <a:extLst>
                    <a:ext uri="{9D8B030D-6E8A-4147-A177-3AD203B41FA5}">
                      <a16:colId xmlns:a16="http://schemas.microsoft.com/office/drawing/2014/main" val="236387134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13.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8790 CR-C-I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Casa de tip familial ,,Andreea” din localitatea Carei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8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7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 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1.025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 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 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 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428832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14.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8790 CR-C-I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Casa de tip familial ,,Alexandra” din localitatea Amaţi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11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9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 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1.025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 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 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 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64440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15.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8790 CR-C-I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Casa de tip familial ,,Teodora” din localitatile Noroieni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12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12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 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944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 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 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 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562733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16.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8790 CR-C-I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Casa de tip familial ,,Ana” din localitatea Satu Mare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10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11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 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1.066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 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 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 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244349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17.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8790 CR-C-I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Casa de tip familial ,,Felicia” din localitatea Satu Mare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10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11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 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1.285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 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 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 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622593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18.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8891 CZ-C-III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AU" sz="1200">
                          <a:effectLst/>
                        </a:rPr>
                        <a:t>C</a:t>
                      </a:r>
                      <a:r>
                        <a:rPr lang="ro-RO" sz="1200">
                          <a:effectLst/>
                        </a:rPr>
                        <a:t>entrul de recuperare pentru copilul cu handicap, Satu Mare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30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73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 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1.350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 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 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 dirty="0">
                          <a:effectLst/>
                        </a:rPr>
                        <a:t> </a:t>
                      </a:r>
                      <a:endParaRPr lang="ro-R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203991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61470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CD347B7D-3C9E-4CB0-A075-39AF7E5C1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Serviciile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sociale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existente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nivel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jude</a:t>
            </a:r>
            <a:r>
              <a:rPr lang="ro-RO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ţean</a:t>
            </a:r>
            <a:endParaRPr lang="ro-RO" dirty="0"/>
          </a:p>
        </p:txBody>
      </p:sp>
      <p:sp>
        <p:nvSpPr>
          <p:cNvPr id="4" name="Substituent text 3">
            <a:extLst>
              <a:ext uri="{FF2B5EF4-FFF2-40B4-BE49-F238E27FC236}">
                <a16:creationId xmlns:a16="http://schemas.microsoft.com/office/drawing/2014/main" id="{95BB6FC6-EE69-47FD-945F-22530926174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o-RO" dirty="0"/>
              <a:t>BUGET PLANIFICAT</a:t>
            </a:r>
          </a:p>
        </p:txBody>
      </p:sp>
      <p:sp>
        <p:nvSpPr>
          <p:cNvPr id="5" name="Substituent dată 4">
            <a:extLst>
              <a:ext uri="{FF2B5EF4-FFF2-40B4-BE49-F238E27FC236}">
                <a16:creationId xmlns:a16="http://schemas.microsoft.com/office/drawing/2014/main" id="{E98E94EA-A96D-42C7-8F4E-75344C0BA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650A103-45A2-42BD-8179-A60CCD7FDA29}" type="datetime1">
              <a:rPr lang="ro-RO" smtClean="0"/>
              <a:t>21.01.2022</a:t>
            </a:fld>
            <a:endParaRPr lang="en-US" dirty="0"/>
          </a:p>
        </p:txBody>
      </p:sp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3A70BBFE-E060-44BF-B961-F289686DE8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8433496"/>
              </p:ext>
            </p:extLst>
          </p:nvPr>
        </p:nvGraphicFramePr>
        <p:xfrm>
          <a:off x="5458983" y="419430"/>
          <a:ext cx="6260266" cy="36053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8674">
                  <a:extLst>
                    <a:ext uri="{9D8B030D-6E8A-4147-A177-3AD203B41FA5}">
                      <a16:colId xmlns:a16="http://schemas.microsoft.com/office/drawing/2014/main" val="379806451"/>
                    </a:ext>
                  </a:extLst>
                </a:gridCol>
                <a:gridCol w="790318">
                  <a:extLst>
                    <a:ext uri="{9D8B030D-6E8A-4147-A177-3AD203B41FA5}">
                      <a16:colId xmlns:a16="http://schemas.microsoft.com/office/drawing/2014/main" val="779690136"/>
                    </a:ext>
                  </a:extLst>
                </a:gridCol>
                <a:gridCol w="1676243">
                  <a:extLst>
                    <a:ext uri="{9D8B030D-6E8A-4147-A177-3AD203B41FA5}">
                      <a16:colId xmlns:a16="http://schemas.microsoft.com/office/drawing/2014/main" val="3331537877"/>
                    </a:ext>
                  </a:extLst>
                </a:gridCol>
                <a:gridCol w="418618">
                  <a:extLst>
                    <a:ext uri="{9D8B030D-6E8A-4147-A177-3AD203B41FA5}">
                      <a16:colId xmlns:a16="http://schemas.microsoft.com/office/drawing/2014/main" val="4179098736"/>
                    </a:ext>
                  </a:extLst>
                </a:gridCol>
                <a:gridCol w="419208">
                  <a:extLst>
                    <a:ext uri="{9D8B030D-6E8A-4147-A177-3AD203B41FA5}">
                      <a16:colId xmlns:a16="http://schemas.microsoft.com/office/drawing/2014/main" val="1603270351"/>
                    </a:ext>
                  </a:extLst>
                </a:gridCol>
                <a:gridCol w="419208">
                  <a:extLst>
                    <a:ext uri="{9D8B030D-6E8A-4147-A177-3AD203B41FA5}">
                      <a16:colId xmlns:a16="http://schemas.microsoft.com/office/drawing/2014/main" val="1423073115"/>
                    </a:ext>
                  </a:extLst>
                </a:gridCol>
                <a:gridCol w="586537">
                  <a:extLst>
                    <a:ext uri="{9D8B030D-6E8A-4147-A177-3AD203B41FA5}">
                      <a16:colId xmlns:a16="http://schemas.microsoft.com/office/drawing/2014/main" val="613206929"/>
                    </a:ext>
                  </a:extLst>
                </a:gridCol>
                <a:gridCol w="419208">
                  <a:extLst>
                    <a:ext uri="{9D8B030D-6E8A-4147-A177-3AD203B41FA5}">
                      <a16:colId xmlns:a16="http://schemas.microsoft.com/office/drawing/2014/main" val="3195242251"/>
                    </a:ext>
                  </a:extLst>
                </a:gridCol>
                <a:gridCol w="586537">
                  <a:extLst>
                    <a:ext uri="{9D8B030D-6E8A-4147-A177-3AD203B41FA5}">
                      <a16:colId xmlns:a16="http://schemas.microsoft.com/office/drawing/2014/main" val="740041166"/>
                    </a:ext>
                  </a:extLst>
                </a:gridCol>
                <a:gridCol w="655715">
                  <a:extLst>
                    <a:ext uri="{9D8B030D-6E8A-4147-A177-3AD203B41FA5}">
                      <a16:colId xmlns:a16="http://schemas.microsoft.com/office/drawing/2014/main" val="3974555789"/>
                    </a:ext>
                  </a:extLst>
                </a:gridCol>
              </a:tblGrid>
              <a:tr h="625528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19.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80" marR="559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 dirty="0">
                          <a:effectLst/>
                        </a:rPr>
                        <a:t>8790 CR-D-I</a:t>
                      </a:r>
                      <a:endParaRPr lang="ro-R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80" marR="559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Centrul de îngrijire și asistență pentru persoane adulte cu dizabilități ,,Sf.Ana,, Carei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80" marR="559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48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80" marR="559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50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80" marR="559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 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80" marR="559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4.400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80" marR="559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 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80" marR="559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40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80" marR="559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 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80" marR="55980" marT="0" marB="0"/>
                </a:tc>
                <a:extLst>
                  <a:ext uri="{0D108BD9-81ED-4DB2-BD59-A6C34878D82A}">
                    <a16:rowId xmlns:a16="http://schemas.microsoft.com/office/drawing/2014/main" val="3312516179"/>
                  </a:ext>
                </a:extLst>
              </a:tr>
              <a:tr h="625528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20.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80" marR="559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8790 CR-D-I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80" marR="559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Centrul de îngrijire și asistență pentru persoane adulte cu dizabilități ,,O Viață Nouă,, Satu Mare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80" marR="559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50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80" marR="559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50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80" marR="559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 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80" marR="559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3.650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80" marR="559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 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80" marR="559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130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80" marR="559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 dirty="0">
                          <a:effectLst/>
                        </a:rPr>
                        <a:t> </a:t>
                      </a:r>
                      <a:endParaRPr lang="ro-R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80" marR="55980" marT="0" marB="0"/>
                </a:tc>
                <a:extLst>
                  <a:ext uri="{0D108BD9-81ED-4DB2-BD59-A6C34878D82A}">
                    <a16:rowId xmlns:a16="http://schemas.microsoft.com/office/drawing/2014/main" val="3585817620"/>
                  </a:ext>
                </a:extLst>
              </a:tr>
              <a:tr h="625528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21.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80" marR="559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8790 CR-D-I  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80" marR="559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Centrul de îngrijire și asistență pentru persoane adulte cu dizabilități ,,Cristiana,, Carei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80" marR="559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48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80" marR="559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48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80" marR="559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 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80" marR="559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3.400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80" marR="559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 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80" marR="559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10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80" marR="559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 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80" marR="55980" marT="0" marB="0"/>
                </a:tc>
                <a:extLst>
                  <a:ext uri="{0D108BD9-81ED-4DB2-BD59-A6C34878D82A}">
                    <a16:rowId xmlns:a16="http://schemas.microsoft.com/office/drawing/2014/main" val="3620274421"/>
                  </a:ext>
                </a:extLst>
              </a:tr>
              <a:tr h="364147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22.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80" marR="559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8790 CR-D-I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80" marR="559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 dirty="0">
                          <a:effectLst/>
                        </a:rPr>
                        <a:t>Centrul de îngrijire </a:t>
                      </a:r>
                      <a:r>
                        <a:rPr lang="ro-RO" sz="1000" dirty="0" err="1">
                          <a:effectLst/>
                        </a:rPr>
                        <a:t>şi</a:t>
                      </a:r>
                      <a:r>
                        <a:rPr lang="ro-RO" sz="1000" dirty="0">
                          <a:effectLst/>
                        </a:rPr>
                        <a:t> </a:t>
                      </a:r>
                      <a:r>
                        <a:rPr lang="ro-RO" sz="1000" dirty="0" err="1">
                          <a:effectLst/>
                        </a:rPr>
                        <a:t>asistenţă</a:t>
                      </a:r>
                      <a:r>
                        <a:rPr lang="ro-RO" sz="1000" dirty="0">
                          <a:effectLst/>
                        </a:rPr>
                        <a:t> socială </a:t>
                      </a:r>
                      <a:endParaRPr lang="ro-RO" sz="900" dirty="0">
                        <a:effectLst/>
                      </a:endParaRPr>
                    </a:p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 dirty="0">
                          <a:effectLst/>
                        </a:rPr>
                        <a:t>„</a:t>
                      </a:r>
                      <a:r>
                        <a:rPr lang="ro-RO" sz="1000" dirty="0" err="1">
                          <a:effectLst/>
                        </a:rPr>
                        <a:t>Şansa</a:t>
                      </a:r>
                      <a:r>
                        <a:rPr lang="ro-RO" sz="1000" dirty="0">
                          <a:effectLst/>
                        </a:rPr>
                        <a:t>” Satu Mare</a:t>
                      </a:r>
                      <a:endParaRPr lang="ro-RO" sz="900" dirty="0">
                        <a:effectLst/>
                      </a:endParaRPr>
                    </a:p>
                  </a:txBody>
                  <a:tcPr marL="55980" marR="559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150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80" marR="559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90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80" marR="559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 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80" marR="559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9.500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80" marR="559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 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80" marR="559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600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80" marR="559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 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80" marR="55980" marT="0" marB="0"/>
                </a:tc>
                <a:extLst>
                  <a:ext uri="{0D108BD9-81ED-4DB2-BD59-A6C34878D82A}">
                    <a16:rowId xmlns:a16="http://schemas.microsoft.com/office/drawing/2014/main" val="2380763574"/>
                  </a:ext>
                </a:extLst>
              </a:tr>
              <a:tr h="467280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23.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80" marR="559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8790 CR-D-I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80" marR="559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Centrul de îngrijire şi asistenţă socială „Alexandru” Carei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80" marR="559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100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80" marR="559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90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80" marR="559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 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80" marR="559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6.000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80" marR="559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 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80" marR="559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450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80" marR="559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 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80" marR="55980" marT="0" marB="0"/>
                </a:tc>
                <a:extLst>
                  <a:ext uri="{0D108BD9-81ED-4DB2-BD59-A6C34878D82A}">
                    <a16:rowId xmlns:a16="http://schemas.microsoft.com/office/drawing/2014/main" val="1383750859"/>
                  </a:ext>
                </a:extLst>
              </a:tr>
              <a:tr h="625528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24.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80" marR="559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8899 CZ-D-II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80" marR="559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Centru de servicii de recuperare neumotorie (de tip ambulatoriu) „Sf. Spiridon”  Satu Mare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80" marR="559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10/zi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80" marR="559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12/zi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80" marR="559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 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80" marR="559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515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80" marR="559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 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80" marR="559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>
                          <a:effectLst/>
                        </a:rPr>
                        <a:t> </a:t>
                      </a:r>
                      <a:endParaRPr lang="ro-R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80" marR="559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000" dirty="0">
                          <a:effectLst/>
                        </a:rPr>
                        <a:t> </a:t>
                      </a:r>
                      <a:endParaRPr lang="ro-R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80" marR="55980" marT="0" marB="0"/>
                </a:tc>
                <a:extLst>
                  <a:ext uri="{0D108BD9-81ED-4DB2-BD59-A6C34878D82A}">
                    <a16:rowId xmlns:a16="http://schemas.microsoft.com/office/drawing/2014/main" val="308220331"/>
                  </a:ext>
                </a:extLst>
              </a:tr>
            </a:tbl>
          </a:graphicData>
        </a:graphic>
      </p:graphicFrame>
      <p:graphicFrame>
        <p:nvGraphicFramePr>
          <p:cNvPr id="10" name="Tabel 9">
            <a:extLst>
              <a:ext uri="{FF2B5EF4-FFF2-40B4-BE49-F238E27FC236}">
                <a16:creationId xmlns:a16="http://schemas.microsoft.com/office/drawing/2014/main" id="{9F7D069A-93D2-4DF0-9739-5CA684856E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7643940"/>
              </p:ext>
            </p:extLst>
          </p:nvPr>
        </p:nvGraphicFramePr>
        <p:xfrm>
          <a:off x="5458983" y="3813595"/>
          <a:ext cx="6260265" cy="28613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3222">
                  <a:extLst>
                    <a:ext uri="{9D8B030D-6E8A-4147-A177-3AD203B41FA5}">
                      <a16:colId xmlns:a16="http://schemas.microsoft.com/office/drawing/2014/main" val="738076030"/>
                    </a:ext>
                  </a:extLst>
                </a:gridCol>
                <a:gridCol w="897199">
                  <a:extLst>
                    <a:ext uri="{9D8B030D-6E8A-4147-A177-3AD203B41FA5}">
                      <a16:colId xmlns:a16="http://schemas.microsoft.com/office/drawing/2014/main" val="284815996"/>
                    </a:ext>
                  </a:extLst>
                </a:gridCol>
                <a:gridCol w="1630487">
                  <a:extLst>
                    <a:ext uri="{9D8B030D-6E8A-4147-A177-3AD203B41FA5}">
                      <a16:colId xmlns:a16="http://schemas.microsoft.com/office/drawing/2014/main" val="751372196"/>
                    </a:ext>
                  </a:extLst>
                </a:gridCol>
                <a:gridCol w="407191">
                  <a:extLst>
                    <a:ext uri="{9D8B030D-6E8A-4147-A177-3AD203B41FA5}">
                      <a16:colId xmlns:a16="http://schemas.microsoft.com/office/drawing/2014/main" val="138327593"/>
                    </a:ext>
                  </a:extLst>
                </a:gridCol>
                <a:gridCol w="407766">
                  <a:extLst>
                    <a:ext uri="{9D8B030D-6E8A-4147-A177-3AD203B41FA5}">
                      <a16:colId xmlns:a16="http://schemas.microsoft.com/office/drawing/2014/main" val="4236784488"/>
                    </a:ext>
                  </a:extLst>
                </a:gridCol>
                <a:gridCol w="407766">
                  <a:extLst>
                    <a:ext uri="{9D8B030D-6E8A-4147-A177-3AD203B41FA5}">
                      <a16:colId xmlns:a16="http://schemas.microsoft.com/office/drawing/2014/main" val="3233475679"/>
                    </a:ext>
                  </a:extLst>
                </a:gridCol>
                <a:gridCol w="777713">
                  <a:extLst>
                    <a:ext uri="{9D8B030D-6E8A-4147-A177-3AD203B41FA5}">
                      <a16:colId xmlns:a16="http://schemas.microsoft.com/office/drawing/2014/main" val="868224715"/>
                    </a:ext>
                  </a:extLst>
                </a:gridCol>
                <a:gridCol w="200579">
                  <a:extLst>
                    <a:ext uri="{9D8B030D-6E8A-4147-A177-3AD203B41FA5}">
                      <a16:colId xmlns:a16="http://schemas.microsoft.com/office/drawing/2014/main" val="3729457889"/>
                    </a:ext>
                  </a:extLst>
                </a:gridCol>
                <a:gridCol w="570526">
                  <a:extLst>
                    <a:ext uri="{9D8B030D-6E8A-4147-A177-3AD203B41FA5}">
                      <a16:colId xmlns:a16="http://schemas.microsoft.com/office/drawing/2014/main" val="3888028375"/>
                    </a:ext>
                  </a:extLst>
                </a:gridCol>
                <a:gridCol w="637816">
                  <a:extLst>
                    <a:ext uri="{9D8B030D-6E8A-4147-A177-3AD203B41FA5}">
                      <a16:colId xmlns:a16="http://schemas.microsoft.com/office/drawing/2014/main" val="43312848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25.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8790 CR-D-II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S_tradnl" sz="1200">
                          <a:effectLst/>
                        </a:rPr>
                        <a:t>Centru de abilitare și Reabilitare pentru persoane adulte cu dizabilități din localitatea Noroieni, judeţul Satu Mare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30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27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 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575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 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 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 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593168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26.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8790 CR-VD-III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S_tradnl" sz="1200">
                          <a:effectLst/>
                        </a:rPr>
                        <a:t>Locuință protejată- Venus, Satu Mare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6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5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 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300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 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 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 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45117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27.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8790 SF-C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Rețea de Asistenți maternali profesioniști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269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251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 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12.000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 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 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5.000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696070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28. 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8810 ID- VI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Echipa mobilă pentru persoane adulte cu dizabilități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4 pers./zi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 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 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100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 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 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 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138310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 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 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Total 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 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 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 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 b="1" dirty="0">
                          <a:effectLst/>
                        </a:rPr>
                        <a:t>61.384</a:t>
                      </a:r>
                      <a:endParaRPr lang="ro-RO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 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1.230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 dirty="0">
                          <a:effectLst/>
                        </a:rPr>
                        <a:t>5.000</a:t>
                      </a:r>
                      <a:endParaRPr lang="ro-R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930798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56525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E05E2F96-33D4-458E-9950-D87803616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o-RO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Servicii sociale propuse spre a fi </a:t>
            </a:r>
            <a:r>
              <a:rPr lang="ro-RO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înfiinţate</a:t>
            </a:r>
            <a:endParaRPr lang="ro-RO" sz="3200" dirty="0"/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165E6685-04ED-4E1A-A0E6-360852483C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ro-RO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o-RO" dirty="0"/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DDD2E007-7DB7-4C2C-8C49-E973BB42C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A6CF7A8-AC5E-4832-97E1-FE9F0FC0565A}" type="datetime1">
              <a:rPr lang="ro-RO" smtClean="0"/>
              <a:t>21.01.2022</a:t>
            </a:fld>
            <a:endParaRPr lang="en-US" dirty="0"/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97759A6A-064F-4D1B-B19D-6DA93D238A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1850795"/>
              </p:ext>
            </p:extLst>
          </p:nvPr>
        </p:nvGraphicFramePr>
        <p:xfrm>
          <a:off x="1993868" y="3229503"/>
          <a:ext cx="6559421" cy="19523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41707">
                  <a:extLst>
                    <a:ext uri="{9D8B030D-6E8A-4147-A177-3AD203B41FA5}">
                      <a16:colId xmlns:a16="http://schemas.microsoft.com/office/drawing/2014/main" val="3883375334"/>
                    </a:ext>
                  </a:extLst>
                </a:gridCol>
                <a:gridCol w="670278">
                  <a:extLst>
                    <a:ext uri="{9D8B030D-6E8A-4147-A177-3AD203B41FA5}">
                      <a16:colId xmlns:a16="http://schemas.microsoft.com/office/drawing/2014/main" val="1755059724"/>
                    </a:ext>
                  </a:extLst>
                </a:gridCol>
                <a:gridCol w="722410">
                  <a:extLst>
                    <a:ext uri="{9D8B030D-6E8A-4147-A177-3AD203B41FA5}">
                      <a16:colId xmlns:a16="http://schemas.microsoft.com/office/drawing/2014/main" val="3476629483"/>
                    </a:ext>
                  </a:extLst>
                </a:gridCol>
                <a:gridCol w="424510">
                  <a:extLst>
                    <a:ext uri="{9D8B030D-6E8A-4147-A177-3AD203B41FA5}">
                      <a16:colId xmlns:a16="http://schemas.microsoft.com/office/drawing/2014/main" val="1569876139"/>
                    </a:ext>
                  </a:extLst>
                </a:gridCol>
                <a:gridCol w="3600516">
                  <a:extLst>
                    <a:ext uri="{9D8B030D-6E8A-4147-A177-3AD203B41FA5}">
                      <a16:colId xmlns:a16="http://schemas.microsoft.com/office/drawing/2014/main" val="2013948072"/>
                    </a:ext>
                  </a:extLst>
                </a:gridCol>
              </a:tblGrid>
              <a:tr h="118618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 dirty="0">
                          <a:effectLst/>
                        </a:rPr>
                        <a:t>3 Case de tip familial+ 1 Centru de zi</a:t>
                      </a:r>
                      <a:endParaRPr lang="ro-R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8790CR-C-I</a:t>
                      </a:r>
                      <a:endParaRPr lang="ro-RO" sz="1100">
                        <a:effectLst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8891CZ-C-II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 dirty="0">
                          <a:effectLst/>
                        </a:rPr>
                        <a:t>Copii</a:t>
                      </a:r>
                      <a:endParaRPr lang="ro-R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 dirty="0">
                          <a:effectLst/>
                        </a:rPr>
                        <a:t>36</a:t>
                      </a:r>
                      <a:endParaRPr lang="ro-R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36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46170658"/>
                  </a:ext>
                </a:extLst>
              </a:tr>
              <a:tr h="263525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2 Centre de pregătire pentru o viață independentă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8790 CR-D-IV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Persoane cu dizabilități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20</a:t>
                      </a:r>
                      <a:endParaRPr lang="ro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1200" dirty="0">
                          <a:effectLst/>
                        </a:rPr>
                        <a:t>20 (10 locuri/centru)</a:t>
                      </a:r>
                      <a:endParaRPr lang="ro-R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728489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66719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803A3107-58A1-432E-A5F9-C946364AF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o-RO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ro-R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o-RO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ANALIZA NEVOILOR ȘI STABILIREA DOMENIILOR PRIORITARE</a:t>
            </a:r>
            <a:br>
              <a:rPr lang="ro-R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o-RO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ÎN VEDEREA FINANȚĂRII SERVICIILOR SOCIALE DE INTERES JUDEȚEAN CU FURNIZORII PRIVAȚI ACREDITAȚI/LICENȚIATI DIN JUDEȚUL SATU MARE PENTRU ANUL 2021</a:t>
            </a:r>
            <a:br>
              <a:rPr lang="ro-R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o-RO" dirty="0"/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F85792C4-07D1-4920-8CDC-AC74DC490B3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o-RO" sz="18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ro-RO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Presiunea  asupra sistemului județean de protecție a copilului este dublată </a:t>
            </a:r>
            <a:r>
              <a:rPr lang="ro-RO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şi</a:t>
            </a:r>
            <a:r>
              <a:rPr lang="ro-RO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de necesitatea asigurării unor servicii alternative la </a:t>
            </a:r>
            <a:r>
              <a:rPr lang="ro-RO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instituţia</a:t>
            </a:r>
            <a:r>
              <a:rPr lang="ro-RO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clasică care presupun costuri de </a:t>
            </a:r>
            <a:r>
              <a:rPr lang="ro-RO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întreţinere</a:t>
            </a:r>
            <a:r>
              <a:rPr lang="ro-RO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mai mari, precum </a:t>
            </a:r>
            <a:r>
              <a:rPr lang="ro-RO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şi</a:t>
            </a:r>
            <a:r>
              <a:rPr lang="ro-RO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de lipsa de servicii de prevenire a </a:t>
            </a:r>
            <a:r>
              <a:rPr lang="ro-RO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instituţionalizării</a:t>
            </a:r>
            <a:r>
              <a:rPr lang="ro-RO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la nivel comunitar.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o-RO" dirty="0"/>
          </a:p>
        </p:txBody>
      </p:sp>
      <p:graphicFrame>
        <p:nvGraphicFramePr>
          <p:cNvPr id="6" name="Substituent conținut 5">
            <a:extLst>
              <a:ext uri="{FF2B5EF4-FFF2-40B4-BE49-F238E27FC236}">
                <a16:creationId xmlns:a16="http://schemas.microsoft.com/office/drawing/2014/main" id="{A2AFBD43-8705-4C02-A4AA-12DC67DCEB40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70198042"/>
              </p:ext>
            </p:extLst>
          </p:nvPr>
        </p:nvGraphicFramePr>
        <p:xfrm>
          <a:off x="6516688" y="2120900"/>
          <a:ext cx="4638675" cy="3748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ubstituent dată 4">
            <a:extLst>
              <a:ext uri="{FF2B5EF4-FFF2-40B4-BE49-F238E27FC236}">
                <a16:creationId xmlns:a16="http://schemas.microsoft.com/office/drawing/2014/main" id="{F3F06E37-51F9-4FE7-A34F-B3D02D83B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7044073-C92A-4D4F-986B-9CDA6CEBE71F}" type="datetime1">
              <a:rPr lang="ro-RO" smtClean="0"/>
              <a:t>21.01.2022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594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E4C6B691-10BE-408A-B1A7-A782215C9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b">
            <a:normAutofit/>
          </a:bodyPr>
          <a:lstStyle/>
          <a:p>
            <a:r>
              <a:rPr lang="ro-RO" sz="2200" dirty="0"/>
              <a:t>Planul anual de </a:t>
            </a:r>
            <a:r>
              <a:rPr lang="ro-RO" sz="2200" dirty="0" err="1"/>
              <a:t>acţiune</a:t>
            </a:r>
            <a:r>
              <a:rPr lang="ro-RO" sz="2200"/>
              <a:t> privind serviciile sociale administrate </a:t>
            </a:r>
            <a:r>
              <a:rPr lang="ro-RO" sz="2200" dirty="0" err="1"/>
              <a:t>şi</a:t>
            </a:r>
            <a:r>
              <a:rPr lang="ro-RO" sz="2200" dirty="0"/>
              <a:t> </a:t>
            </a:r>
            <a:r>
              <a:rPr lang="ro-RO" sz="2200" dirty="0" err="1"/>
              <a:t>finanţate</a:t>
            </a:r>
            <a:r>
              <a:rPr lang="ro-RO" sz="2200" dirty="0"/>
              <a:t> din bugetul Consiliului </a:t>
            </a:r>
            <a:r>
              <a:rPr lang="ro-RO" sz="2200" dirty="0" err="1"/>
              <a:t>Judeţean</a:t>
            </a:r>
            <a:r>
              <a:rPr lang="ro-RO" sz="2200" dirty="0"/>
              <a:t> Satu Mare cuprinde:</a:t>
            </a:r>
            <a:br>
              <a:rPr lang="ro-RO" sz="2200" dirty="0"/>
            </a:br>
            <a:endParaRPr lang="ro-RO" sz="2200" dirty="0"/>
          </a:p>
        </p:txBody>
      </p:sp>
      <p:pic>
        <p:nvPicPr>
          <p:cNvPr id="8" name="Imagine 7" descr="Athlete's hand grabbing a hold on a rock climbing wall">
            <a:extLst>
              <a:ext uri="{FF2B5EF4-FFF2-40B4-BE49-F238E27FC236}">
                <a16:creationId xmlns:a16="http://schemas.microsoft.com/office/drawing/2014/main" id="{CB056ECD-469E-48CD-9167-C4B3218734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3" r="-1" b="-1"/>
          <a:stretch/>
        </p:blipFill>
        <p:spPr>
          <a:xfrm>
            <a:off x="1097280" y="2120900"/>
            <a:ext cx="4639736" cy="3748193"/>
          </a:xfrm>
          <a:prstGeom prst="rect">
            <a:avLst/>
          </a:prstGeom>
          <a:noFill/>
        </p:spPr>
      </p:pic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1B28B7AA-9ED2-49FD-B4DE-40DF9C3C5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>
            <a:norm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en-US" dirty="0">
                <a:effectLst/>
              </a:rPr>
              <a:t>Date </a:t>
            </a:r>
            <a:r>
              <a:rPr lang="en-US" dirty="0" err="1">
                <a:effectLst/>
              </a:rPr>
              <a:t>privind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administrarea</a:t>
            </a:r>
            <a:r>
              <a:rPr lang="en-US" dirty="0">
                <a:effectLst/>
              </a:rPr>
              <a:t>, </a:t>
            </a:r>
            <a:r>
              <a:rPr lang="ro-RO" dirty="0" err="1">
                <a:effectLst/>
              </a:rPr>
              <a:t>înfiinţarea</a:t>
            </a:r>
            <a:r>
              <a:rPr lang="ro-RO" dirty="0">
                <a:effectLst/>
              </a:rPr>
              <a:t> </a:t>
            </a:r>
            <a:r>
              <a:rPr lang="ro-RO" dirty="0" err="1">
                <a:effectLst/>
              </a:rPr>
              <a:t>şi</a:t>
            </a:r>
            <a:r>
              <a:rPr lang="ro-RO" dirty="0">
                <a:effectLst/>
              </a:rPr>
              <a:t> </a:t>
            </a:r>
            <a:r>
              <a:rPr lang="ro-RO" dirty="0" err="1">
                <a:effectLst/>
              </a:rPr>
              <a:t>finanţarea</a:t>
            </a:r>
            <a:r>
              <a:rPr lang="ro-RO" dirty="0">
                <a:effectLst/>
              </a:rPr>
              <a:t> serviciilor sociale </a:t>
            </a:r>
            <a:r>
              <a:rPr lang="en-US" dirty="0">
                <a:effectLst/>
              </a:rPr>
              <a:t>– </a:t>
            </a:r>
            <a:r>
              <a:rPr lang="ro-RO" dirty="0">
                <a:effectLst/>
              </a:rPr>
              <a:t>capitolul I</a:t>
            </a:r>
            <a:r>
              <a:rPr lang="en-US" dirty="0">
                <a:effectLst/>
              </a:rPr>
              <a:t>;</a:t>
            </a:r>
            <a:endParaRPr lang="ro-RO" dirty="0">
              <a:effectLst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dirty="0" err="1">
                <a:effectLst/>
              </a:rPr>
              <a:t>Planificarea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activi</a:t>
            </a:r>
            <a:r>
              <a:rPr lang="ro-RO" dirty="0" err="1">
                <a:effectLst/>
              </a:rPr>
              <a:t>tăţilor</a:t>
            </a:r>
            <a:r>
              <a:rPr lang="ro-RO" dirty="0">
                <a:effectLst/>
              </a:rPr>
              <a:t> de informare a publicului cu privire la serviciile sociale existente la nivel </a:t>
            </a:r>
            <a:r>
              <a:rPr lang="en-US" dirty="0" err="1">
                <a:effectLst/>
              </a:rPr>
              <a:t>jude</a:t>
            </a:r>
            <a:r>
              <a:rPr lang="ro-RO" dirty="0" err="1">
                <a:effectLst/>
              </a:rPr>
              <a:t>ţean</a:t>
            </a:r>
            <a:r>
              <a:rPr lang="ro-RO" dirty="0">
                <a:effectLst/>
              </a:rPr>
              <a:t> – capitolul II</a:t>
            </a:r>
            <a:r>
              <a:rPr lang="en-US" dirty="0">
                <a:effectLst/>
              </a:rPr>
              <a:t>;</a:t>
            </a:r>
            <a:endParaRPr lang="ro-RO" dirty="0">
              <a:effectLst/>
            </a:endParaRPr>
          </a:p>
          <a:p>
            <a:pPr marL="342900" lvl="0" indent="-342900">
              <a:spcAft>
                <a:spcPts val="1000"/>
              </a:spcAft>
              <a:buFont typeface="+mj-lt"/>
              <a:buAutoNum type="arabicPeriod"/>
            </a:pPr>
            <a:r>
              <a:rPr lang="en-US" dirty="0" err="1">
                <a:effectLst/>
              </a:rPr>
              <a:t>Programul</a:t>
            </a:r>
            <a:r>
              <a:rPr lang="en-US" dirty="0">
                <a:effectLst/>
              </a:rPr>
              <a:t> de </a:t>
            </a:r>
            <a:r>
              <a:rPr lang="en-US" dirty="0" err="1">
                <a:effectLst/>
              </a:rPr>
              <a:t>formare</a:t>
            </a:r>
            <a:r>
              <a:rPr lang="en-US" dirty="0">
                <a:effectLst/>
              </a:rPr>
              <a:t> </a:t>
            </a:r>
            <a:r>
              <a:rPr lang="ro-RO" dirty="0" err="1">
                <a:effectLst/>
              </a:rPr>
              <a:t>şi</a:t>
            </a:r>
            <a:r>
              <a:rPr lang="ro-RO" dirty="0">
                <a:effectLst/>
              </a:rPr>
              <a:t> îndrumare metodologică a personalului care lucrează în domeniul serviciilor sociale – capitolul III.</a:t>
            </a:r>
          </a:p>
          <a:p>
            <a:endParaRPr lang="ro-RO" dirty="0"/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F36725FD-4A16-4C34-A202-B00C6A276E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18426" y="6446838"/>
            <a:ext cx="258485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FA6CF7A8-AC5E-4832-97E1-FE9F0FC0565A}" type="datetime1">
              <a:rPr lang="ro-RO" smtClean="0"/>
              <a:pPr rtl="0">
                <a:spcAft>
                  <a:spcPts val="600"/>
                </a:spcAft>
              </a:pPr>
              <a:t>21.01.2022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8079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B20BCCB1-F612-4DBB-A0BF-F1AC2E0D5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o-RO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ANALIZA NEVOILOR ȘI STABILIREA DOMENIILOR PRIORITARE</a:t>
            </a:r>
            <a:br>
              <a:rPr lang="ro-RO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o-RO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ÎN VEDEREA FINANȚĂRII SERVICIILOR SOCIALE DE INTERES JUDEȚEAN CU FURNIZORII PRIVAȚI ACREDITAȚI/LICENȚIATI DIN JUDEȚUL SATU MARE PENTRU ANUL 2021</a:t>
            </a:r>
            <a:endParaRPr lang="ro-RO" sz="2000" dirty="0"/>
          </a:p>
        </p:txBody>
      </p:sp>
      <p:graphicFrame>
        <p:nvGraphicFramePr>
          <p:cNvPr id="5" name="Substituent conținut 4">
            <a:extLst>
              <a:ext uri="{FF2B5EF4-FFF2-40B4-BE49-F238E27FC236}">
                <a16:creationId xmlns:a16="http://schemas.microsoft.com/office/drawing/2014/main" id="{76065042-3919-40BB-9089-094583AF06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9809479"/>
              </p:ext>
            </p:extLst>
          </p:nvPr>
        </p:nvGraphicFramePr>
        <p:xfrm>
          <a:off x="1096963" y="2108200"/>
          <a:ext cx="10058400" cy="3760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1DF52D23-5F8D-4495-89B5-6A64B2FDD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A6CF7A8-AC5E-4832-97E1-FE9F0FC0565A}" type="datetime1">
              <a:rPr lang="ro-RO" smtClean="0"/>
              <a:t>21.01.2022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5257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B20BCCB1-F612-4DBB-A0BF-F1AC2E0D5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o-RO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ANALIZA NEVOILOR ȘI STABILIREA DOMENIILOR PRIORITARE</a:t>
            </a:r>
            <a:br>
              <a:rPr lang="ro-RO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o-RO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ÎN VEDEREA FINANȚĂRII SERVICIILOR SOCIALE DE INTERES JUDEȚEAN CU FURNIZORII PRIVAȚI ACREDITAȚI/LICENȚIATI DIN JUDEȚUL SATU MARE PENTRU ANUL 2021</a:t>
            </a:r>
            <a:endParaRPr lang="ro-RO" sz="2000" dirty="0"/>
          </a:p>
        </p:txBody>
      </p:sp>
      <p:graphicFrame>
        <p:nvGraphicFramePr>
          <p:cNvPr id="5" name="Substituent conținut 4">
            <a:extLst>
              <a:ext uri="{FF2B5EF4-FFF2-40B4-BE49-F238E27FC236}">
                <a16:creationId xmlns:a16="http://schemas.microsoft.com/office/drawing/2014/main" id="{76065042-3919-40BB-9089-094583AF06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9797787"/>
              </p:ext>
            </p:extLst>
          </p:nvPr>
        </p:nvGraphicFramePr>
        <p:xfrm>
          <a:off x="1096963" y="2108200"/>
          <a:ext cx="10058400" cy="3760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1DF52D23-5F8D-4495-89B5-6A64B2FDD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A6CF7A8-AC5E-4832-97E1-FE9F0FC0565A}" type="datetime1">
              <a:rPr lang="ro-RO" smtClean="0"/>
              <a:t>21.01.2022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6357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B20BCCB1-F612-4DBB-A0BF-F1AC2E0D5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o-RO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ANALIZA NEVOILOR ȘI STABILIREA DOMENIILOR PRIORITARE</a:t>
            </a:r>
            <a:br>
              <a:rPr lang="ro-RO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o-RO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ÎN VEDEREA FINANȚĂRII SERVICIILOR SOCIALE DE INTERES JUDEȚEAN CU FURNIZORII PRIVAȚI ACREDITAȚI/LICENȚIATI DIN JUDEȚUL SATU MARE PENTRU ANUL 2021</a:t>
            </a:r>
            <a:endParaRPr lang="ro-RO" sz="2000" dirty="0"/>
          </a:p>
        </p:txBody>
      </p:sp>
      <p:graphicFrame>
        <p:nvGraphicFramePr>
          <p:cNvPr id="5" name="Substituent conținut 4">
            <a:extLst>
              <a:ext uri="{FF2B5EF4-FFF2-40B4-BE49-F238E27FC236}">
                <a16:creationId xmlns:a16="http://schemas.microsoft.com/office/drawing/2014/main" id="{76065042-3919-40BB-9089-094583AF06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0258030"/>
              </p:ext>
            </p:extLst>
          </p:nvPr>
        </p:nvGraphicFramePr>
        <p:xfrm>
          <a:off x="1096963" y="2108200"/>
          <a:ext cx="10058400" cy="3760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1DF52D23-5F8D-4495-89B5-6A64B2FDD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A6CF7A8-AC5E-4832-97E1-FE9F0FC0565A}" type="datetime1">
              <a:rPr lang="ro-RO" smtClean="0"/>
              <a:t>21.01.2022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3291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4BB2FC73-EF84-4135-BF65-73A40DF57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/>
          <a:p>
            <a:r>
              <a:rPr lang="ro-RO" sz="1400" b="1" dirty="0">
                <a:effectLst/>
              </a:rPr>
              <a:t>CAP II </a:t>
            </a:r>
            <a:r>
              <a:rPr lang="en-US" sz="1400" b="1" dirty="0" err="1">
                <a:effectLst/>
              </a:rPr>
              <a:t>Planificarea</a:t>
            </a:r>
            <a:r>
              <a:rPr lang="en-US" sz="1400" b="1" dirty="0">
                <a:effectLst/>
              </a:rPr>
              <a:t> </a:t>
            </a:r>
            <a:r>
              <a:rPr lang="en-US" sz="1400" b="1" dirty="0" err="1">
                <a:effectLst/>
              </a:rPr>
              <a:t>activităţilor</a:t>
            </a:r>
            <a:r>
              <a:rPr lang="en-US" sz="1400" b="1" dirty="0">
                <a:effectLst/>
              </a:rPr>
              <a:t> de </a:t>
            </a:r>
            <a:r>
              <a:rPr lang="en-US" sz="1400" b="1" dirty="0" err="1">
                <a:effectLst/>
              </a:rPr>
              <a:t>informare</a:t>
            </a:r>
            <a:r>
              <a:rPr lang="en-US" sz="1400" b="1" dirty="0">
                <a:effectLst/>
              </a:rPr>
              <a:t> a </a:t>
            </a:r>
            <a:r>
              <a:rPr lang="en-US" sz="1400" b="1" dirty="0" err="1">
                <a:effectLst/>
              </a:rPr>
              <a:t>publicului</a:t>
            </a:r>
            <a:r>
              <a:rPr lang="en-US" sz="1400" b="1" dirty="0">
                <a:effectLst/>
              </a:rPr>
              <a:t> cu </a:t>
            </a:r>
            <a:r>
              <a:rPr lang="en-US" sz="1400" b="1" dirty="0" err="1">
                <a:effectLst/>
              </a:rPr>
              <a:t>privire</a:t>
            </a:r>
            <a:r>
              <a:rPr lang="en-US" sz="1400" b="1" dirty="0">
                <a:effectLst/>
              </a:rPr>
              <a:t> la </a:t>
            </a:r>
            <a:r>
              <a:rPr lang="en-US" sz="1400" b="1" dirty="0" err="1">
                <a:effectLst/>
              </a:rPr>
              <a:t>serviciile</a:t>
            </a:r>
            <a:r>
              <a:rPr lang="en-US" sz="1400" b="1" dirty="0">
                <a:effectLst/>
              </a:rPr>
              <a:t> </a:t>
            </a:r>
            <a:r>
              <a:rPr lang="en-US" sz="1400" b="1" dirty="0" err="1">
                <a:effectLst/>
              </a:rPr>
              <a:t>sociale</a:t>
            </a:r>
            <a:r>
              <a:rPr lang="en-US" sz="1400" b="1" dirty="0">
                <a:effectLst/>
              </a:rPr>
              <a:t> </a:t>
            </a:r>
            <a:r>
              <a:rPr lang="en-US" sz="1400" b="1" dirty="0" err="1">
                <a:effectLst/>
              </a:rPr>
              <a:t>existente</a:t>
            </a:r>
            <a:r>
              <a:rPr lang="en-US" sz="1400" b="1" dirty="0">
                <a:effectLst/>
              </a:rPr>
              <a:t> la </a:t>
            </a:r>
            <a:r>
              <a:rPr lang="en-US" sz="1400" b="1" dirty="0" err="1">
                <a:effectLst/>
              </a:rPr>
              <a:t>nivel</a:t>
            </a:r>
            <a:r>
              <a:rPr lang="en-US" sz="1400" b="1" dirty="0">
                <a:effectLst/>
              </a:rPr>
              <a:t> local/ </a:t>
            </a:r>
            <a:r>
              <a:rPr lang="en-US" sz="1400" b="1" dirty="0" err="1">
                <a:effectLst/>
              </a:rPr>
              <a:t>judeţean</a:t>
            </a:r>
            <a:r>
              <a:rPr lang="en-US" sz="1400" b="1" dirty="0">
                <a:effectLst/>
              </a:rPr>
              <a:t> </a:t>
            </a:r>
            <a:r>
              <a:rPr lang="en-US" sz="1400" b="1" dirty="0" err="1">
                <a:effectLst/>
              </a:rPr>
              <a:t>în</a:t>
            </a:r>
            <a:r>
              <a:rPr lang="en-US" sz="1400" b="1" dirty="0">
                <a:effectLst/>
              </a:rPr>
              <a:t> </a:t>
            </a:r>
            <a:r>
              <a:rPr lang="en-US" sz="1400" b="1" dirty="0" err="1">
                <a:effectLst/>
              </a:rPr>
              <a:t>conformitate</a:t>
            </a:r>
            <a:r>
              <a:rPr lang="en-US" sz="1400" b="1" dirty="0">
                <a:effectLst/>
              </a:rPr>
              <a:t> cu </a:t>
            </a:r>
            <a:r>
              <a:rPr lang="en-US" sz="1400" b="1" dirty="0" err="1">
                <a:effectLst/>
              </a:rPr>
              <a:t>prevederile</a:t>
            </a:r>
            <a:r>
              <a:rPr lang="en-US" sz="1400" b="1" dirty="0">
                <a:effectLst/>
              </a:rPr>
              <a:t> art. 6 din </a:t>
            </a:r>
            <a:r>
              <a:rPr lang="en-US" sz="1400" b="1" dirty="0" err="1">
                <a:effectLst/>
              </a:rPr>
              <a:t>Hotărârea</a:t>
            </a:r>
            <a:r>
              <a:rPr lang="en-US" sz="1400" b="1" dirty="0">
                <a:effectLst/>
              </a:rPr>
              <a:t> </a:t>
            </a:r>
            <a:r>
              <a:rPr lang="en-US" sz="1400" b="1" dirty="0" err="1">
                <a:effectLst/>
              </a:rPr>
              <a:t>Guvernului</a:t>
            </a:r>
            <a:r>
              <a:rPr lang="en-US" sz="1400" b="1" dirty="0">
                <a:effectLst/>
              </a:rPr>
              <a:t> nr. 797 /2017</a:t>
            </a:r>
            <a:br>
              <a:rPr lang="ro-RO" sz="1400" dirty="0">
                <a:effectLst/>
              </a:rPr>
            </a:br>
            <a:endParaRPr lang="ro-RO" sz="1400" dirty="0"/>
          </a:p>
        </p:txBody>
      </p:sp>
      <p:sp>
        <p:nvSpPr>
          <p:cNvPr id="4" name="Substituent conținut 3">
            <a:extLst>
              <a:ext uri="{FF2B5EF4-FFF2-40B4-BE49-F238E27FC236}">
                <a16:creationId xmlns:a16="http://schemas.microsoft.com/office/drawing/2014/main" id="{7C96C058-AFEF-4F70-948A-418BFF6639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>
            <a:normAutofit/>
          </a:bodyPr>
          <a:lstStyle/>
          <a:p>
            <a:endParaRPr lang="ro-RO" dirty="0"/>
          </a:p>
        </p:txBody>
      </p:sp>
      <p:sp>
        <p:nvSpPr>
          <p:cNvPr id="5" name="Substituent dată 4">
            <a:extLst>
              <a:ext uri="{FF2B5EF4-FFF2-40B4-BE49-F238E27FC236}">
                <a16:creationId xmlns:a16="http://schemas.microsoft.com/office/drawing/2014/main" id="{6F81857F-EB04-4310-831F-F2CBBC59BF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17044073-C92A-4D4F-986B-9CDA6CEBE71F}" type="datetime1">
              <a:rPr lang="ro-RO" smtClean="0"/>
              <a:pPr rtl="0">
                <a:spcAft>
                  <a:spcPts val="600"/>
                </a:spcAft>
              </a:pPr>
              <a:t>21.01.2022</a:t>
            </a:fld>
            <a:endParaRPr lang="en-US"/>
          </a:p>
        </p:txBody>
      </p:sp>
      <p:graphicFrame>
        <p:nvGraphicFramePr>
          <p:cNvPr id="7" name="Substituent conținut 2">
            <a:extLst>
              <a:ext uri="{FF2B5EF4-FFF2-40B4-BE49-F238E27FC236}">
                <a16:creationId xmlns:a16="http://schemas.microsoft.com/office/drawing/2014/main" id="{C0FF624B-8BFF-495A-93D1-4CD00E89D61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7736405"/>
              </p:ext>
            </p:extLst>
          </p:nvPr>
        </p:nvGraphicFramePr>
        <p:xfrm>
          <a:off x="5458984" y="812799"/>
          <a:ext cx="5928344" cy="52947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Grafic 7" descr="Laptop with phone and calculator">
            <a:extLst>
              <a:ext uri="{FF2B5EF4-FFF2-40B4-BE49-F238E27FC236}">
                <a16:creationId xmlns:a16="http://schemas.microsoft.com/office/drawing/2014/main" id="{799F23FF-6623-453B-A087-14563774FE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3464" y="2939127"/>
            <a:ext cx="3927251" cy="392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2947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4BB2FC73-EF84-4135-BF65-73A40DF57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/>
          <a:p>
            <a:r>
              <a:rPr lang="ro-RO" sz="1400" b="1" dirty="0">
                <a:effectLst/>
              </a:rPr>
              <a:t>CAP II </a:t>
            </a:r>
            <a:r>
              <a:rPr lang="en-US" sz="1400" b="1" dirty="0" err="1">
                <a:effectLst/>
              </a:rPr>
              <a:t>Planificarea</a:t>
            </a:r>
            <a:r>
              <a:rPr lang="en-US" sz="1400" b="1" dirty="0">
                <a:effectLst/>
              </a:rPr>
              <a:t> </a:t>
            </a:r>
            <a:r>
              <a:rPr lang="en-US" sz="1400" b="1" dirty="0" err="1">
                <a:effectLst/>
              </a:rPr>
              <a:t>activităţilor</a:t>
            </a:r>
            <a:r>
              <a:rPr lang="en-US" sz="1400" b="1" dirty="0">
                <a:effectLst/>
              </a:rPr>
              <a:t> de </a:t>
            </a:r>
            <a:r>
              <a:rPr lang="en-US" sz="1400" b="1" dirty="0" err="1">
                <a:effectLst/>
              </a:rPr>
              <a:t>informare</a:t>
            </a:r>
            <a:r>
              <a:rPr lang="en-US" sz="1400" b="1" dirty="0">
                <a:effectLst/>
              </a:rPr>
              <a:t> a </a:t>
            </a:r>
            <a:r>
              <a:rPr lang="en-US" sz="1400" b="1" dirty="0" err="1">
                <a:effectLst/>
              </a:rPr>
              <a:t>publicului</a:t>
            </a:r>
            <a:r>
              <a:rPr lang="en-US" sz="1400" b="1" dirty="0">
                <a:effectLst/>
              </a:rPr>
              <a:t> cu </a:t>
            </a:r>
            <a:r>
              <a:rPr lang="en-US" sz="1400" b="1" dirty="0" err="1">
                <a:effectLst/>
              </a:rPr>
              <a:t>privire</a:t>
            </a:r>
            <a:r>
              <a:rPr lang="en-US" sz="1400" b="1" dirty="0">
                <a:effectLst/>
              </a:rPr>
              <a:t> la </a:t>
            </a:r>
            <a:r>
              <a:rPr lang="en-US" sz="1400" b="1" dirty="0" err="1">
                <a:effectLst/>
              </a:rPr>
              <a:t>serviciile</a:t>
            </a:r>
            <a:r>
              <a:rPr lang="en-US" sz="1400" b="1" dirty="0">
                <a:effectLst/>
              </a:rPr>
              <a:t> </a:t>
            </a:r>
            <a:r>
              <a:rPr lang="en-US" sz="1400" b="1" dirty="0" err="1">
                <a:effectLst/>
              </a:rPr>
              <a:t>sociale</a:t>
            </a:r>
            <a:r>
              <a:rPr lang="en-US" sz="1400" b="1" dirty="0">
                <a:effectLst/>
              </a:rPr>
              <a:t> </a:t>
            </a:r>
            <a:r>
              <a:rPr lang="en-US" sz="1400" b="1" dirty="0" err="1">
                <a:effectLst/>
              </a:rPr>
              <a:t>existente</a:t>
            </a:r>
            <a:r>
              <a:rPr lang="en-US" sz="1400" b="1" dirty="0">
                <a:effectLst/>
              </a:rPr>
              <a:t> la </a:t>
            </a:r>
            <a:r>
              <a:rPr lang="en-US" sz="1400" b="1" dirty="0" err="1">
                <a:effectLst/>
              </a:rPr>
              <a:t>nivel</a:t>
            </a:r>
            <a:r>
              <a:rPr lang="en-US" sz="1400" b="1" dirty="0">
                <a:effectLst/>
              </a:rPr>
              <a:t> local/ </a:t>
            </a:r>
            <a:r>
              <a:rPr lang="en-US" sz="1400" b="1" dirty="0" err="1">
                <a:effectLst/>
              </a:rPr>
              <a:t>judeţean</a:t>
            </a:r>
            <a:r>
              <a:rPr lang="en-US" sz="1400" b="1" dirty="0">
                <a:effectLst/>
              </a:rPr>
              <a:t> </a:t>
            </a:r>
            <a:r>
              <a:rPr lang="en-US" sz="1400" b="1" dirty="0" err="1">
                <a:effectLst/>
              </a:rPr>
              <a:t>în</a:t>
            </a:r>
            <a:r>
              <a:rPr lang="en-US" sz="1400" b="1" dirty="0">
                <a:effectLst/>
              </a:rPr>
              <a:t> </a:t>
            </a:r>
            <a:r>
              <a:rPr lang="en-US" sz="1400" b="1" dirty="0" err="1">
                <a:effectLst/>
              </a:rPr>
              <a:t>conformitate</a:t>
            </a:r>
            <a:r>
              <a:rPr lang="en-US" sz="1400" b="1" dirty="0">
                <a:effectLst/>
              </a:rPr>
              <a:t> cu </a:t>
            </a:r>
            <a:r>
              <a:rPr lang="en-US" sz="1400" b="1" dirty="0" err="1">
                <a:effectLst/>
              </a:rPr>
              <a:t>prevederile</a:t>
            </a:r>
            <a:r>
              <a:rPr lang="en-US" sz="1400" b="1" dirty="0">
                <a:effectLst/>
              </a:rPr>
              <a:t> art. 6 din </a:t>
            </a:r>
            <a:r>
              <a:rPr lang="en-US" sz="1400" b="1" dirty="0" err="1">
                <a:effectLst/>
              </a:rPr>
              <a:t>Hotărârea</a:t>
            </a:r>
            <a:r>
              <a:rPr lang="en-US" sz="1400" b="1" dirty="0">
                <a:effectLst/>
              </a:rPr>
              <a:t> </a:t>
            </a:r>
            <a:r>
              <a:rPr lang="en-US" sz="1400" b="1" dirty="0" err="1">
                <a:effectLst/>
              </a:rPr>
              <a:t>Guvernului</a:t>
            </a:r>
            <a:r>
              <a:rPr lang="en-US" sz="1400" b="1" dirty="0">
                <a:effectLst/>
              </a:rPr>
              <a:t> nr. 797 /2017</a:t>
            </a:r>
            <a:br>
              <a:rPr lang="ro-RO" sz="1400" dirty="0">
                <a:effectLst/>
              </a:rPr>
            </a:br>
            <a:endParaRPr lang="ro-RO" sz="1400" dirty="0"/>
          </a:p>
        </p:txBody>
      </p:sp>
      <p:sp>
        <p:nvSpPr>
          <p:cNvPr id="4" name="Substituent conținut 3">
            <a:extLst>
              <a:ext uri="{FF2B5EF4-FFF2-40B4-BE49-F238E27FC236}">
                <a16:creationId xmlns:a16="http://schemas.microsoft.com/office/drawing/2014/main" id="{7C96C058-AFEF-4F70-948A-418BFF6639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>
            <a:normAutofit/>
          </a:bodyPr>
          <a:lstStyle/>
          <a:p>
            <a:endParaRPr lang="ro-RO" dirty="0"/>
          </a:p>
        </p:txBody>
      </p:sp>
      <p:sp>
        <p:nvSpPr>
          <p:cNvPr id="5" name="Substituent dată 4">
            <a:extLst>
              <a:ext uri="{FF2B5EF4-FFF2-40B4-BE49-F238E27FC236}">
                <a16:creationId xmlns:a16="http://schemas.microsoft.com/office/drawing/2014/main" id="{6F81857F-EB04-4310-831F-F2CBBC59BF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17044073-C92A-4D4F-986B-9CDA6CEBE71F}" type="datetime1">
              <a:rPr lang="ro-RO" smtClean="0"/>
              <a:pPr rtl="0">
                <a:spcAft>
                  <a:spcPts val="600"/>
                </a:spcAft>
              </a:pPr>
              <a:t>21.01.2022</a:t>
            </a:fld>
            <a:endParaRPr lang="en-US"/>
          </a:p>
        </p:txBody>
      </p:sp>
      <p:graphicFrame>
        <p:nvGraphicFramePr>
          <p:cNvPr id="7" name="Substituent conținut 2">
            <a:extLst>
              <a:ext uri="{FF2B5EF4-FFF2-40B4-BE49-F238E27FC236}">
                <a16:creationId xmlns:a16="http://schemas.microsoft.com/office/drawing/2014/main" id="{C0FF624B-8BFF-495A-93D1-4CD00E89D61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9003034"/>
              </p:ext>
            </p:extLst>
          </p:nvPr>
        </p:nvGraphicFramePr>
        <p:xfrm>
          <a:off x="5458984" y="812799"/>
          <a:ext cx="5928344" cy="52947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Grafic 7" descr="Laptop with phone and calculator">
            <a:extLst>
              <a:ext uri="{FF2B5EF4-FFF2-40B4-BE49-F238E27FC236}">
                <a16:creationId xmlns:a16="http://schemas.microsoft.com/office/drawing/2014/main" id="{799F23FF-6623-453B-A087-14563774FE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3464" y="2939127"/>
            <a:ext cx="3927251" cy="392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487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1EBFF531-330E-4799-8200-1135F79BE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457200">
              <a:lnSpc>
                <a:spcPct val="115000"/>
              </a:lnSpc>
            </a:pP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Capitolul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III</a:t>
            </a:r>
            <a:br>
              <a:rPr lang="ro-R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ro-R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Programul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formare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şi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îndrumare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metodologică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personalului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care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lucrează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domeniul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serviciilor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sociale</a:t>
            </a:r>
            <a:br>
              <a:rPr lang="ro-R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o-RO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Propuneri de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activităţi</a:t>
            </a:r>
            <a:r>
              <a:rPr lang="ro-RO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de formare profesională continuă în vederea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creşterii</a:t>
            </a:r>
            <a:r>
              <a:rPr lang="ro-RO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performanţei</a:t>
            </a:r>
            <a:r>
              <a:rPr lang="ro-RO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personalului din structurile proprii/instruire etc.</a:t>
            </a:r>
            <a:endParaRPr lang="ro-RO" dirty="0"/>
          </a:p>
        </p:txBody>
      </p:sp>
      <p:graphicFrame>
        <p:nvGraphicFramePr>
          <p:cNvPr id="6" name="Substituent conținut 5">
            <a:extLst>
              <a:ext uri="{FF2B5EF4-FFF2-40B4-BE49-F238E27FC236}">
                <a16:creationId xmlns:a16="http://schemas.microsoft.com/office/drawing/2014/main" id="{19633949-A35E-4011-8CFB-3219439A9FB9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21181737"/>
              </p:ext>
            </p:extLst>
          </p:nvPr>
        </p:nvGraphicFramePr>
        <p:xfrm>
          <a:off x="1096963" y="3142360"/>
          <a:ext cx="4926332" cy="21427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79537">
                  <a:extLst>
                    <a:ext uri="{9D8B030D-6E8A-4147-A177-3AD203B41FA5}">
                      <a16:colId xmlns:a16="http://schemas.microsoft.com/office/drawing/2014/main" val="1367870247"/>
                    </a:ext>
                  </a:extLst>
                </a:gridCol>
                <a:gridCol w="1088821">
                  <a:extLst>
                    <a:ext uri="{9D8B030D-6E8A-4147-A177-3AD203B41FA5}">
                      <a16:colId xmlns:a16="http://schemas.microsoft.com/office/drawing/2014/main" val="994357309"/>
                    </a:ext>
                  </a:extLst>
                </a:gridCol>
                <a:gridCol w="2457974">
                  <a:extLst>
                    <a:ext uri="{9D8B030D-6E8A-4147-A177-3AD203B41FA5}">
                      <a16:colId xmlns:a16="http://schemas.microsoft.com/office/drawing/2014/main" val="3973148629"/>
                    </a:ext>
                  </a:extLst>
                </a:gridCol>
              </a:tblGrid>
              <a:tr h="63037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ro-RO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65" marR="50165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lang="en-US" sz="900">
                          <a:effectLst/>
                        </a:rPr>
                        <a:t>Nr. de persoane</a:t>
                      </a:r>
                      <a:endParaRPr lang="ro-RO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65" marR="50165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900">
                          <a:effectLst/>
                        </a:rPr>
                        <a:t>Buget estimat (mii lei)</a:t>
                      </a:r>
                      <a:endParaRPr lang="ro-RO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65" marR="50165" marT="0" marB="0"/>
                </a:tc>
                <a:extLst>
                  <a:ext uri="{0D108BD9-81ED-4DB2-BD59-A6C34878D82A}">
                    <a16:rowId xmlns:a16="http://schemas.microsoft.com/office/drawing/2014/main" val="1807905813"/>
                  </a:ext>
                </a:extLst>
              </a:tr>
              <a:tr h="866203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lang="en-US" sz="900">
                          <a:effectLst/>
                        </a:rPr>
                        <a:t>Personalul de specialitate</a:t>
                      </a:r>
                      <a:endParaRPr lang="ro-RO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65" marR="50165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lang="en-US" sz="900" dirty="0">
                          <a:effectLst/>
                        </a:rPr>
                        <a:t>199 </a:t>
                      </a:r>
                      <a:r>
                        <a:rPr lang="en-US" sz="900" dirty="0" err="1">
                          <a:effectLst/>
                        </a:rPr>
                        <a:t>proiect</a:t>
                      </a:r>
                      <a:r>
                        <a:rPr lang="en-US" sz="900" dirty="0">
                          <a:effectLst/>
                        </a:rPr>
                        <a:t> </a:t>
                      </a:r>
                      <a:endParaRPr lang="ro-RO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65" marR="50165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900">
                          <a:effectLst/>
                        </a:rPr>
                        <a:t>Proiectul implementat de AJPIS “Dezvoltarea sistemului de asistență socială pentru combaterea sărăciei și a excluziunii sociale”, cod SMIS 126924</a:t>
                      </a:r>
                      <a:endParaRPr lang="ro-RO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65" marR="50165" marT="0" marB="0"/>
                </a:tc>
                <a:extLst>
                  <a:ext uri="{0D108BD9-81ED-4DB2-BD59-A6C34878D82A}">
                    <a16:rowId xmlns:a16="http://schemas.microsoft.com/office/drawing/2014/main" val="4199771029"/>
                  </a:ext>
                </a:extLst>
              </a:tr>
              <a:tr h="646131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lang="en-US" sz="900">
                          <a:effectLst/>
                        </a:rPr>
                        <a:t>Asistenți maternali profesioniști</a:t>
                      </a:r>
                      <a:endParaRPr lang="ro-RO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65" marR="50165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lang="ro-RO" sz="900" dirty="0">
                          <a:effectLst/>
                        </a:rPr>
                        <a:t>251</a:t>
                      </a:r>
                      <a:endParaRPr lang="ro-RO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65" marR="50165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900" dirty="0" err="1">
                          <a:effectLst/>
                        </a:rPr>
                        <a:t>Fonduri</a:t>
                      </a:r>
                      <a:r>
                        <a:rPr lang="en-US" sz="900" dirty="0">
                          <a:effectLst/>
                        </a:rPr>
                        <a:t> </a:t>
                      </a:r>
                      <a:r>
                        <a:rPr lang="en-US" sz="900" dirty="0" err="1">
                          <a:effectLst/>
                        </a:rPr>
                        <a:t>externe</a:t>
                      </a:r>
                      <a:r>
                        <a:rPr lang="en-US" sz="900" dirty="0">
                          <a:effectLst/>
                        </a:rPr>
                        <a:t> (</a:t>
                      </a:r>
                      <a:r>
                        <a:rPr lang="en-US" sz="900" dirty="0" err="1">
                          <a:effectLst/>
                        </a:rPr>
                        <a:t>Proiect</a:t>
                      </a:r>
                      <a:r>
                        <a:rPr lang="en-US" sz="900" dirty="0">
                          <a:effectLst/>
                        </a:rPr>
                        <a:t> TEAM-UP)</a:t>
                      </a:r>
                      <a:endParaRPr lang="ro-RO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65" marR="50165" marT="0" marB="0"/>
                </a:tc>
                <a:extLst>
                  <a:ext uri="{0D108BD9-81ED-4DB2-BD59-A6C34878D82A}">
                    <a16:rowId xmlns:a16="http://schemas.microsoft.com/office/drawing/2014/main" val="3977467384"/>
                  </a:ext>
                </a:extLst>
              </a:tr>
            </a:tbl>
          </a:graphicData>
        </a:graphic>
      </p:graphicFrame>
      <p:graphicFrame>
        <p:nvGraphicFramePr>
          <p:cNvPr id="8" name="Substituent conținut 7">
            <a:extLst>
              <a:ext uri="{FF2B5EF4-FFF2-40B4-BE49-F238E27FC236}">
                <a16:creationId xmlns:a16="http://schemas.microsoft.com/office/drawing/2014/main" id="{E97AD275-BAC8-4015-9470-0DBE8262F740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33800907"/>
              </p:ext>
            </p:extLst>
          </p:nvPr>
        </p:nvGraphicFramePr>
        <p:xfrm>
          <a:off x="6516688" y="3246539"/>
          <a:ext cx="4638675" cy="9788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35117">
                  <a:extLst>
                    <a:ext uri="{9D8B030D-6E8A-4147-A177-3AD203B41FA5}">
                      <a16:colId xmlns:a16="http://schemas.microsoft.com/office/drawing/2014/main" val="12783313"/>
                    </a:ext>
                  </a:extLst>
                </a:gridCol>
                <a:gridCol w="1045772">
                  <a:extLst>
                    <a:ext uri="{9D8B030D-6E8A-4147-A177-3AD203B41FA5}">
                      <a16:colId xmlns:a16="http://schemas.microsoft.com/office/drawing/2014/main" val="3463382792"/>
                    </a:ext>
                  </a:extLst>
                </a:gridCol>
                <a:gridCol w="1457786">
                  <a:extLst>
                    <a:ext uri="{9D8B030D-6E8A-4147-A177-3AD203B41FA5}">
                      <a16:colId xmlns:a16="http://schemas.microsoft.com/office/drawing/2014/main" val="345815682"/>
                    </a:ext>
                  </a:extLst>
                </a:gridCol>
              </a:tblGrid>
              <a:tr h="659707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ro-RO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89" marR="52289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lang="en-US" sz="900">
                          <a:effectLst/>
                        </a:rPr>
                        <a:t>Nr. de persoane</a:t>
                      </a:r>
                      <a:endParaRPr lang="ro-RO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89" marR="52289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900">
                          <a:effectLst/>
                        </a:rPr>
                        <a:t>Buget estimat (mii lei)</a:t>
                      </a:r>
                      <a:endParaRPr lang="ro-RO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89" marR="52289" marT="0" marB="0"/>
                </a:tc>
                <a:extLst>
                  <a:ext uri="{0D108BD9-81ED-4DB2-BD59-A6C34878D82A}">
                    <a16:rowId xmlns:a16="http://schemas.microsoft.com/office/drawing/2014/main" val="2401047200"/>
                  </a:ext>
                </a:extLst>
              </a:tr>
              <a:tr h="319107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o-RO" sz="900">
                          <a:effectLst/>
                        </a:rPr>
                        <a:t>personalul de îngrijire(igienă)</a:t>
                      </a:r>
                      <a:endParaRPr lang="ro-RO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89" marR="52289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lang="en-US" sz="900" dirty="0">
                          <a:effectLst/>
                        </a:rPr>
                        <a:t>1</a:t>
                      </a:r>
                      <a:r>
                        <a:rPr lang="ro-RO" sz="900" dirty="0">
                          <a:effectLst/>
                        </a:rPr>
                        <a:t>50</a:t>
                      </a:r>
                      <a:endParaRPr lang="ro-RO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89" marR="52289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o-RO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110</a:t>
                      </a:r>
                      <a:endParaRPr lang="ro-RO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89" marR="52289" marT="0" marB="0"/>
                </a:tc>
                <a:extLst>
                  <a:ext uri="{0D108BD9-81ED-4DB2-BD59-A6C34878D82A}">
                    <a16:rowId xmlns:a16="http://schemas.microsoft.com/office/drawing/2014/main" val="2058761823"/>
                  </a:ext>
                </a:extLst>
              </a:tr>
            </a:tbl>
          </a:graphicData>
        </a:graphic>
      </p:graphicFrame>
      <p:sp>
        <p:nvSpPr>
          <p:cNvPr id="5" name="Substituent dată 4">
            <a:extLst>
              <a:ext uri="{FF2B5EF4-FFF2-40B4-BE49-F238E27FC236}">
                <a16:creationId xmlns:a16="http://schemas.microsoft.com/office/drawing/2014/main" id="{201373AC-F0E5-42F1-9B99-8E1162CEA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7044073-C92A-4D4F-986B-9CDA6CEBE71F}" type="datetime1">
              <a:rPr lang="ro-RO" smtClean="0"/>
              <a:t>21.01.2022</a:t>
            </a:fld>
            <a:endParaRPr lang="en-US"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8DB23543-BAFB-4F1E-8928-CFB9144F3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ro-RO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cursuri de perfecţionare</a:t>
            </a:r>
            <a:endParaRPr kumimoji="0" lang="en-US" altLang="ro-R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AD552D11-C164-4754-B035-A703CD0754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ro-RO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sesiuni de instruire pentru:</a:t>
            </a:r>
            <a:endParaRPr kumimoji="0" lang="ro-RO" altLang="ro-RO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o-RO" altLang="ro-R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9793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stituent dată 4">
            <a:extLst>
              <a:ext uri="{FF2B5EF4-FFF2-40B4-BE49-F238E27FC236}">
                <a16:creationId xmlns:a16="http://schemas.microsoft.com/office/drawing/2014/main" id="{1A0291C5-4414-4C34-9199-66705870F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7044073-C92A-4D4F-986B-9CDA6CEBE71F}" type="datetime1">
              <a:rPr lang="ro-RO" smtClean="0"/>
              <a:t>21.01.2022</a:t>
            </a:fld>
            <a:endParaRPr lang="en-US" dirty="0"/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5D2B130B-6678-4C1B-AE75-15C3D0E6FB3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79" y="205273"/>
            <a:ext cx="9408989" cy="58689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818382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dată 1">
            <a:extLst>
              <a:ext uri="{FF2B5EF4-FFF2-40B4-BE49-F238E27FC236}">
                <a16:creationId xmlns:a16="http://schemas.microsoft.com/office/drawing/2014/main" id="{7CA8A26B-8C04-48B9-AED0-74605F5F5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770A770-6EAB-4DD2-8F40-9636062867BB}" type="datetime1">
              <a:rPr lang="ro-RO" smtClean="0"/>
              <a:t>21.01.2022</a:t>
            </a:fld>
            <a:endParaRPr lang="en-US" dirty="0"/>
          </a:p>
        </p:txBody>
      </p:sp>
      <p:pic>
        <p:nvPicPr>
          <p:cNvPr id="4" name="Imagine 3" descr="Hand holding piece of white puzzle on blue background">
            <a:extLst>
              <a:ext uri="{FF2B5EF4-FFF2-40B4-BE49-F238E27FC236}">
                <a16:creationId xmlns:a16="http://schemas.microsoft.com/office/drawing/2014/main" id="{C57FE738-F567-4454-B8E5-54798A92BA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98" y="466725"/>
            <a:ext cx="4628702" cy="3086070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3F1C06B6-5C6F-4ABE-A151-4DDE038FD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1548" y="466725"/>
            <a:ext cx="6323754" cy="376089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tăText 6">
            <a:extLst>
              <a:ext uri="{FF2B5EF4-FFF2-40B4-BE49-F238E27FC236}">
                <a16:creationId xmlns:a16="http://schemas.microsoft.com/office/drawing/2014/main" id="{C8D01EA8-D5A3-4C48-8157-12EC4F069167}"/>
              </a:ext>
            </a:extLst>
          </p:cNvPr>
          <p:cNvSpPr txBox="1"/>
          <p:nvPr/>
        </p:nvSpPr>
        <p:spPr>
          <a:xfrm>
            <a:off x="988998" y="216915"/>
            <a:ext cx="60976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" sz="1800" i="1" dirty="0"/>
              <a:t>Cea mai bună ofertă care ne reflectă abordarea este </a:t>
            </a:r>
            <a:r>
              <a:rPr lang="en-GB" sz="1800" i="1" dirty="0"/>
              <a:t>“…</a:t>
            </a:r>
            <a:r>
              <a:rPr lang="ro" sz="1800" i="1" dirty="0"/>
              <a:t>un pa</a:t>
            </a:r>
            <a:r>
              <a:rPr lang="ro-RO" sz="1800" i="1" dirty="0"/>
              <a:t>s</a:t>
            </a:r>
            <a:r>
              <a:rPr lang="ro" sz="1800" i="1" dirty="0"/>
              <a:t> mic pentru om, un salt uriaș pentru omenire."</a:t>
            </a:r>
            <a:r>
              <a:rPr lang="ro" sz="1800" dirty="0"/>
              <a:t> Neil Armstrong</a:t>
            </a:r>
            <a:endParaRPr lang="ro-RO" dirty="0"/>
          </a:p>
        </p:txBody>
      </p:sp>
      <p:sp>
        <p:nvSpPr>
          <p:cNvPr id="8" name="CasetăText 7">
            <a:extLst>
              <a:ext uri="{FF2B5EF4-FFF2-40B4-BE49-F238E27FC236}">
                <a16:creationId xmlns:a16="http://schemas.microsoft.com/office/drawing/2014/main" id="{404B8A51-2286-45B2-BABF-5F7B39E629AB}"/>
              </a:ext>
            </a:extLst>
          </p:cNvPr>
          <p:cNvSpPr txBox="1"/>
          <p:nvPr/>
        </p:nvSpPr>
        <p:spPr>
          <a:xfrm>
            <a:off x="3070459" y="4466122"/>
            <a:ext cx="7074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5400" b="1" dirty="0">
                <a:solidFill>
                  <a:srgbClr val="002060"/>
                </a:solidFill>
                <a:latin typeface="Arial Nova Cond Light" panose="020B0604020202020204" pitchFamily="34" charset="0"/>
              </a:rPr>
              <a:t>VĂ MULTUMESC!</a:t>
            </a:r>
          </a:p>
        </p:txBody>
      </p:sp>
    </p:spTree>
    <p:extLst>
      <p:ext uri="{BB962C8B-B14F-4D97-AF65-F5344CB8AC3E}">
        <p14:creationId xmlns:p14="http://schemas.microsoft.com/office/powerpoint/2010/main" val="2052634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2EB39306-E4DD-4AC9-9B66-B89D7F121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</a:t>
            </a:r>
            <a:br>
              <a:rPr lang="ro-RO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o-RO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o-RO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o-RO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o-RO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o-RO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o-RO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o-RO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Administrarea</a:t>
            </a:r>
            <a:r>
              <a:rPr lang="ro-RO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o-RO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înfiinţarea</a:t>
            </a:r>
            <a:r>
              <a:rPr lang="ro-RO" sz="4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o-RO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şi</a:t>
            </a:r>
            <a:r>
              <a:rPr lang="ro-RO" sz="4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o-RO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finanţarea</a:t>
            </a:r>
            <a:r>
              <a:rPr lang="ro-RO" sz="4400" b="1" dirty="0">
                <a:latin typeface="Calibri" panose="020F0502020204030204" pitchFamily="34" charset="0"/>
                <a:cs typeface="Calibri" panose="020F0502020204030204" pitchFamily="34" charset="0"/>
              </a:rPr>
              <a:t> serviciilor sociale</a:t>
            </a:r>
            <a:br>
              <a:rPr lang="ro-R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o-RO" dirty="0"/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27DFD23D-662A-465D-9D34-491A8EB3A5B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o-RO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Obiectiv- Accesarea în calitate de </a:t>
            </a:r>
            <a:r>
              <a:rPr lang="ro-RO" sz="18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aplicant</a:t>
            </a:r>
            <a:r>
              <a:rPr lang="ro-RO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sau partener de fonduri europene pentru dezvoltarea și diversificarea serviciilor sociale</a:t>
            </a:r>
            <a:r>
              <a:rPr lang="ro-RO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în acord cu nevoile reale ale beneficiarilor </a:t>
            </a:r>
            <a:r>
              <a:rPr lang="ro-RO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şi</a:t>
            </a:r>
            <a:r>
              <a:rPr lang="ro-RO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standardele minime de calitate  în domeniu</a:t>
            </a:r>
          </a:p>
          <a:p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o-RO" dirty="0"/>
          </a:p>
        </p:txBody>
      </p:sp>
      <p:sp>
        <p:nvSpPr>
          <p:cNvPr id="4" name="Substituent conținut 3">
            <a:extLst>
              <a:ext uri="{FF2B5EF4-FFF2-40B4-BE49-F238E27FC236}">
                <a16:creationId xmlns:a16="http://schemas.microsoft.com/office/drawing/2014/main" id="{2E1641EF-74A6-4CF1-8F18-753F898BCD5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o-RO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„Închiderea Centrului de plasament al copilului Floare de colț, Halmeu și dezvoltarea de alternative familiale de îngrijire", cod SMIS 130557</a:t>
            </a:r>
            <a:r>
              <a:rPr lang="en-GB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o-RO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5.811.626 lei</a:t>
            </a:r>
            <a:r>
              <a:rPr lang="ro-RO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.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VENUS – </a:t>
            </a:r>
            <a:r>
              <a:rPr lang="fr-FR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Împreună</a:t>
            </a:r>
            <a:r>
              <a:rPr lang="fr-FR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pentru</a:t>
            </a:r>
            <a:r>
              <a:rPr lang="fr-FR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fr-FR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viață</a:t>
            </a:r>
            <a:r>
              <a:rPr lang="fr-FR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fr-FR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siguranță</a:t>
            </a:r>
            <a:r>
              <a:rPr lang="fr-FR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!” Cod SMIS 2014+ : 128038 </a:t>
            </a:r>
            <a:r>
              <a:rPr lang="ro-RO" sz="1800" b="1" kern="1200" dirty="0">
                <a:effectLst/>
                <a:latin typeface="Times New Roman" panose="02020603050405020304" pitchFamily="18" charset="0"/>
                <a:ea typeface="+mn-ea"/>
              </a:rPr>
              <a:t>1.137.174,76 lei</a:t>
            </a:r>
            <a:endParaRPr lang="ro-RO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o-RO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TEAM-UP: Progres în calitatea îngrijirii alternative a copiilor'' cod 127169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ro-RO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56.353.766 lei</a:t>
            </a:r>
            <a:endParaRPr lang="ro-RO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tabLst>
                <a:tab pos="1504950" algn="l"/>
              </a:tabLst>
            </a:pPr>
            <a:r>
              <a:rPr lang="ro-RO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”Suntem alături de TINE(</a:t>
            </a:r>
            <a:r>
              <a:rPr lang="ro-RO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ri</a:t>
            </a:r>
            <a:r>
              <a:rPr lang="ro-RO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)!”,cod SMIS 135172</a:t>
            </a:r>
            <a:endParaRPr lang="en-GB" sz="180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tabLst>
                <a:tab pos="1504950" algn="l"/>
              </a:tabLst>
            </a:pPr>
            <a:r>
              <a:rPr lang="en-GB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o-RO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ro-RO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1.669.209,72  lei </a:t>
            </a:r>
            <a:endParaRPr lang="ro-RO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o-RO" dirty="0"/>
          </a:p>
        </p:txBody>
      </p:sp>
      <p:sp>
        <p:nvSpPr>
          <p:cNvPr id="5" name="Substituent dată 4">
            <a:extLst>
              <a:ext uri="{FF2B5EF4-FFF2-40B4-BE49-F238E27FC236}">
                <a16:creationId xmlns:a16="http://schemas.microsoft.com/office/drawing/2014/main" id="{C0D6820F-86CF-4DA0-B694-7F1D488B0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7044073-C92A-4D4F-986B-9CDA6CEBE71F}" type="datetime1">
              <a:rPr lang="ro-RO" smtClean="0"/>
              <a:t>21.01.2022</a:t>
            </a:fld>
            <a:endParaRPr lang="en-US" dirty="0"/>
          </a:p>
        </p:txBody>
      </p:sp>
      <p:pic>
        <p:nvPicPr>
          <p:cNvPr id="7" name="Imagine 6" descr="Boy with toy glider plane">
            <a:extLst>
              <a:ext uri="{FF2B5EF4-FFF2-40B4-BE49-F238E27FC236}">
                <a16:creationId xmlns:a16="http://schemas.microsoft.com/office/drawing/2014/main" id="{2B952E88-5ACD-4C61-B889-D568F84727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027" y="3308097"/>
            <a:ext cx="3594030" cy="294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2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CD664270-20CC-4D65-9745-28931AFDC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914400" algn="l"/>
              </a:tabLst>
            </a:pPr>
            <a:r>
              <a:rPr lang="ro-RO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br>
              <a:rPr lang="ro-RO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o-RO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Proiect TEAM-UP: Progres în calitatea îngrijirii alternative a copiilor'' cod 127169</a:t>
            </a:r>
            <a:br>
              <a:rPr lang="ro-RO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o-RO" sz="2000" b="1" dirty="0"/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E9BA21CD-7387-4BF7-9B56-5B9BA56E0F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01779" y="4087812"/>
            <a:ext cx="4930900" cy="3748193"/>
          </a:xfrm>
        </p:spPr>
        <p:txBody>
          <a:bodyPr/>
          <a:lstStyle/>
          <a:p>
            <a:endParaRPr lang="ro-RO" dirty="0"/>
          </a:p>
          <a:p>
            <a:endParaRPr lang="ro-RO" dirty="0"/>
          </a:p>
          <a:p>
            <a:r>
              <a:rPr lang="ro-RO" dirty="0"/>
              <a:t>   </a:t>
            </a:r>
          </a:p>
        </p:txBody>
      </p:sp>
      <p:sp>
        <p:nvSpPr>
          <p:cNvPr id="4" name="Substituent conținut 3">
            <a:extLst>
              <a:ext uri="{FF2B5EF4-FFF2-40B4-BE49-F238E27FC236}">
                <a16:creationId xmlns:a16="http://schemas.microsoft.com/office/drawing/2014/main" id="{EA73AC5E-1822-4D87-B50D-C811D279F0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60752" y="2120900"/>
            <a:ext cx="3094928" cy="3748194"/>
          </a:xfrm>
        </p:spPr>
        <p:txBody>
          <a:bodyPr/>
          <a:lstStyle/>
          <a:p>
            <a:r>
              <a:rPr lang="ro-RO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Creșterea calității sistemului de asistență socială și a numărului de asistenți maternali la nivelul comunității, prin introducerea de instrumente și proceduri și prin îmbunătățirea nivelului de competențe al profesioniștilor din sistem.</a:t>
            </a:r>
            <a:endParaRPr lang="ro-RO" dirty="0"/>
          </a:p>
        </p:txBody>
      </p:sp>
      <p:sp>
        <p:nvSpPr>
          <p:cNvPr id="5" name="Substituent dată 4">
            <a:extLst>
              <a:ext uri="{FF2B5EF4-FFF2-40B4-BE49-F238E27FC236}">
                <a16:creationId xmlns:a16="http://schemas.microsoft.com/office/drawing/2014/main" id="{DE80C823-B516-40B4-AC33-14B4FF56B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7044073-C92A-4D4F-986B-9CDA6CEBE71F}" type="datetime1">
              <a:rPr lang="ro-RO" smtClean="0"/>
              <a:t>21.01.2022</a:t>
            </a:fld>
            <a:endParaRPr lang="en-US" dirty="0"/>
          </a:p>
        </p:txBody>
      </p:sp>
      <p:pic>
        <p:nvPicPr>
          <p:cNvPr id="6150" name="Picture 6">
            <a:extLst>
              <a:ext uri="{FF2B5EF4-FFF2-40B4-BE49-F238E27FC236}">
                <a16:creationId xmlns:a16="http://schemas.microsoft.com/office/drawing/2014/main" id="{AA37F4BA-832F-4937-833D-89D147B2D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706" y="1971675"/>
            <a:ext cx="214602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>
            <a:extLst>
              <a:ext uri="{FF2B5EF4-FFF2-40B4-BE49-F238E27FC236}">
                <a16:creationId xmlns:a16="http://schemas.microsoft.com/office/drawing/2014/main" id="{7E6A8C11-2956-4F5F-A12F-1581FF659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726" y="1981200"/>
            <a:ext cx="211455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CBB3134A-4200-4EF8-AF4F-C904309A8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471" y="1971675"/>
            <a:ext cx="211455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5783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E7B7DD99-1D04-4E94-B3B7-85E6D04D4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742" y="969069"/>
            <a:ext cx="10058400" cy="1450757"/>
          </a:xfrm>
        </p:spPr>
        <p:txBody>
          <a:bodyPr>
            <a:normAutofit fontScale="90000"/>
          </a:bodyPr>
          <a:lstStyle/>
          <a:p>
            <a:r>
              <a:rPr lang="en-US" sz="1800" b="1" u="sng" kern="15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LOCUIN</a:t>
            </a:r>
            <a:r>
              <a:rPr lang="ro-RO" sz="1800" b="1" u="sng" kern="15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ȚA PROTEJATĂ PENTRU PERSOANELE VICTIME ALE VIOLENȚEI DOMESTICE ”VENUS”</a:t>
            </a:r>
            <a:br>
              <a:rPr lang="ro-RO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o-RO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o-RO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ro-RO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o-RO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Îmbunătățirea și dezvoltarea la nivelul fiecărui județ a unei </a:t>
            </a:r>
            <a:r>
              <a:rPr lang="ro-RO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locuințe protejate pentru victimele violenței domestice și a unor grupuri de suport și a unui cabinet de consiliere vocațională în</a:t>
            </a:r>
            <a:r>
              <a:rPr lang="ro-RO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scopul implementării unui program național de protecție a victimelor violenței domestice, precum și derularea unor campanii privind prevenirea și combaterea violenței în familie.</a:t>
            </a:r>
            <a:br>
              <a:rPr lang="ro-RO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o-RO" dirty="0"/>
          </a:p>
        </p:txBody>
      </p:sp>
      <p:sp>
        <p:nvSpPr>
          <p:cNvPr id="5" name="Substituent dată 4">
            <a:extLst>
              <a:ext uri="{FF2B5EF4-FFF2-40B4-BE49-F238E27FC236}">
                <a16:creationId xmlns:a16="http://schemas.microsoft.com/office/drawing/2014/main" id="{FB2586AE-A929-440A-8E6E-0AB737B9D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7044073-C92A-4D4F-986B-9CDA6CEBE71F}" type="datetime1">
              <a:rPr lang="ro-RO" smtClean="0"/>
              <a:t>21.01.2022</a:t>
            </a:fld>
            <a:endParaRPr lang="en-US" dirty="0"/>
          </a:p>
        </p:txBody>
      </p:sp>
      <p:pic>
        <p:nvPicPr>
          <p:cNvPr id="7176" name="Picture 8">
            <a:extLst>
              <a:ext uri="{FF2B5EF4-FFF2-40B4-BE49-F238E27FC236}">
                <a16:creationId xmlns:a16="http://schemas.microsoft.com/office/drawing/2014/main" id="{C99D4411-F570-49BF-B9D7-6A9293B8A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858" y="1965911"/>
            <a:ext cx="311467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>
            <a:extLst>
              <a:ext uri="{FF2B5EF4-FFF2-40B4-BE49-F238E27FC236}">
                <a16:creationId xmlns:a16="http://schemas.microsoft.com/office/drawing/2014/main" id="{8250EAAD-2C70-4A24-A5D0-7D5196655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533" y="1784936"/>
            <a:ext cx="287655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id="{F5E84C02-7329-459A-9515-D2F36F3E3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083" y="1875423"/>
            <a:ext cx="2952750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1">
            <a:extLst>
              <a:ext uri="{FF2B5EF4-FFF2-40B4-BE49-F238E27FC236}">
                <a16:creationId xmlns:a16="http://schemas.microsoft.com/office/drawing/2014/main" id="{F217684B-13F1-49A2-B146-674DCD290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353" y="3989388"/>
            <a:ext cx="318135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1206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0BA80356-AC25-4413-BB84-8A7897A9D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RO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Proiect”Suntem</a:t>
            </a:r>
            <a:r>
              <a:rPr lang="ro-RO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alături de TINE(</a:t>
            </a:r>
            <a:r>
              <a:rPr lang="ro-RO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ri</a:t>
            </a:r>
            <a:r>
              <a:rPr lang="ro-RO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)!”, cod SMIS 135172.</a:t>
            </a:r>
            <a:br>
              <a:rPr lang="ro-RO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o-RO" sz="2800" b="1" dirty="0"/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E17C8DA1-3BED-4A9A-8497-5C7169EE38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75574" y="4061667"/>
            <a:ext cx="4639736" cy="3748193"/>
          </a:xfrm>
        </p:spPr>
        <p:txBody>
          <a:bodyPr/>
          <a:lstStyle/>
          <a:p>
            <a:endParaRPr lang="ro-RO" dirty="0"/>
          </a:p>
        </p:txBody>
      </p:sp>
      <p:sp>
        <p:nvSpPr>
          <p:cNvPr id="4" name="Substituent conținut 3">
            <a:extLst>
              <a:ext uri="{FF2B5EF4-FFF2-40B4-BE49-F238E27FC236}">
                <a16:creationId xmlns:a16="http://schemas.microsoft.com/office/drawing/2014/main" id="{717F2E55-3E69-4AD7-B992-968032FD18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43825" y="1945530"/>
            <a:ext cx="4396029" cy="3748194"/>
          </a:xfrm>
        </p:spPr>
        <p:txBody>
          <a:bodyPr/>
          <a:lstStyle/>
          <a:p>
            <a:r>
              <a:rPr lang="ro-RO" sz="1800" kern="1200" dirty="0">
                <a:effectLst/>
                <a:latin typeface="Arial" panose="020B0604020202020204" pitchFamily="34" charset="0"/>
                <a:ea typeface="+mn-ea"/>
              </a:rPr>
              <a:t>Dezvoltarea unor pachete de servicii integrate la nivelul </a:t>
            </a:r>
            <a:r>
              <a:rPr lang="ro-RO" sz="1800" kern="1200" dirty="0" err="1">
                <a:effectLst/>
                <a:latin typeface="Arial" panose="020B0604020202020204" pitchFamily="34" charset="0"/>
                <a:ea typeface="+mn-ea"/>
              </a:rPr>
              <a:t>comunităţii</a:t>
            </a:r>
            <a:r>
              <a:rPr lang="ro-RO" sz="1800" kern="1200" dirty="0">
                <a:effectLst/>
                <a:latin typeface="Arial" panose="020B0604020202020204" pitchFamily="34" charset="0"/>
                <a:ea typeface="+mn-ea"/>
              </a:rPr>
              <a:t> pentru un număr de 52 copii și/sau tineri din municipiul Cluj-Napoca și din județul Satu-Mare, care urmează să părăsească sistemul instituționalizat de protecție a copiilor și/sau care au părăsit sistemul instituționalizat de protecție a copiilor, în vederea asigurării tranziției de la sistemul instituționalizat la servicii la nivelul comunității.</a:t>
            </a:r>
            <a:endParaRPr lang="ro-RO" dirty="0"/>
          </a:p>
        </p:txBody>
      </p:sp>
      <p:sp>
        <p:nvSpPr>
          <p:cNvPr id="5" name="Substituent dată 4">
            <a:extLst>
              <a:ext uri="{FF2B5EF4-FFF2-40B4-BE49-F238E27FC236}">
                <a16:creationId xmlns:a16="http://schemas.microsoft.com/office/drawing/2014/main" id="{756C362B-AC01-4B53-BA9D-9C679C354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7044073-C92A-4D4F-986B-9CDA6CEBE71F}" type="datetime1">
              <a:rPr lang="ro-RO" smtClean="0"/>
              <a:t>21.01.2022</a:t>
            </a:fld>
            <a:endParaRPr lang="en-US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7707E791-ED72-4F2D-BB13-7B7F5CBD7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057" y="1945530"/>
            <a:ext cx="3295650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>
            <a:extLst>
              <a:ext uri="{FF2B5EF4-FFF2-40B4-BE49-F238E27FC236}">
                <a16:creationId xmlns:a16="http://schemas.microsoft.com/office/drawing/2014/main" id="{EE67310B-FABF-4734-89EB-636069D09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1945530"/>
            <a:ext cx="329565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5349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1F7AA337-AF50-4F8E-9AB1-351B0B1A8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ro-RO" sz="4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ro-RO" sz="4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ro-RO" sz="4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ro-RO" sz="4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ro-RO" sz="4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ro-RO" sz="4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o-RO" sz="4800" b="1" dirty="0">
                <a:latin typeface="Calibri" panose="020F0502020204030204" pitchFamily="34" charset="0"/>
                <a:cs typeface="Calibri" panose="020F0502020204030204" pitchFamily="34" charset="0"/>
              </a:rPr>
              <a:t>Administrarea, </a:t>
            </a:r>
            <a:r>
              <a:rPr lang="ro-RO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înfiinţarea</a:t>
            </a:r>
            <a:r>
              <a:rPr lang="ro-RO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o-RO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şi</a:t>
            </a:r>
            <a:r>
              <a:rPr lang="ro-RO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o-RO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finanţarea</a:t>
            </a:r>
            <a:r>
              <a:rPr lang="ro-RO" sz="4800" b="1" dirty="0">
                <a:latin typeface="Calibri" panose="020F0502020204030204" pitchFamily="34" charset="0"/>
                <a:cs typeface="Calibri" panose="020F0502020204030204" pitchFamily="34" charset="0"/>
              </a:rPr>
              <a:t> serviciilor sociale</a:t>
            </a:r>
            <a:br>
              <a:rPr lang="ro-RO" sz="3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o-RO" dirty="0"/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6398E54E-E088-4395-BC79-9B7D4E0CDDD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ro-RO" sz="1800" b="1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Obiectiv -  Adaptarea infrastructurii  serviciilor sociale din subordinea DGASPC Satu Mare la cerințele impuse conform  legislației în vigoare 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o-RO" dirty="0"/>
          </a:p>
        </p:txBody>
      </p:sp>
      <p:sp>
        <p:nvSpPr>
          <p:cNvPr id="4" name="Substituent conținut 3">
            <a:extLst>
              <a:ext uri="{FF2B5EF4-FFF2-40B4-BE49-F238E27FC236}">
                <a16:creationId xmlns:a16="http://schemas.microsoft.com/office/drawing/2014/main" id="{31DCC22A-442D-4D67-9102-F0CBC8EA849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ro-RO" sz="1800" b="1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Rezultate:</a:t>
            </a:r>
            <a:r>
              <a:rPr lang="ro-RO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În anul 2021 au fost realizate următoarele investiții pentru casele de tip familial/centrele de plasament/centrele de     îngrijire și asistență socială, după cum urmează: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ro-RO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Bunuri și servicii în valoare totală de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9.561.305</a:t>
            </a:r>
            <a:r>
              <a:rPr lang="ro-RO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o-RO" sz="1800" b="1" i="1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lei</a:t>
            </a:r>
            <a:r>
              <a:rPr lang="ro-RO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fără TVA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ro-RO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Chletuieli</a:t>
            </a:r>
            <a:r>
              <a:rPr lang="ro-RO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de capital în valoare totală de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3.500.000</a:t>
            </a:r>
            <a:r>
              <a:rPr lang="ro-RO" sz="1800" b="1" i="1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lei</a:t>
            </a:r>
            <a:r>
              <a:rPr lang="ro-RO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fără TVA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Proiecte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cu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finantare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din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fonduri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externe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nerambursabile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aferente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cadrului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financiar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2014-2020 (titl.58)</a:t>
            </a:r>
            <a:r>
              <a:rPr lang="ro-RO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3.800.0000</a:t>
            </a:r>
            <a:r>
              <a:rPr lang="ro-RO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lei </a:t>
            </a:r>
            <a:endParaRPr lang="ro-RO" b="1" dirty="0"/>
          </a:p>
        </p:txBody>
      </p:sp>
      <p:sp>
        <p:nvSpPr>
          <p:cNvPr id="5" name="Substituent dată 4">
            <a:extLst>
              <a:ext uri="{FF2B5EF4-FFF2-40B4-BE49-F238E27FC236}">
                <a16:creationId xmlns:a16="http://schemas.microsoft.com/office/drawing/2014/main" id="{37ECAA33-B15D-4378-ABAC-BF4296C8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7044073-C92A-4D4F-986B-9CDA6CEBE71F}" type="datetime1">
              <a:rPr lang="ro-RO" smtClean="0"/>
              <a:t>21.01.2022</a:t>
            </a:fld>
            <a:endParaRPr lang="en-US" dirty="0"/>
          </a:p>
        </p:txBody>
      </p:sp>
      <p:pic>
        <p:nvPicPr>
          <p:cNvPr id="8" name="Substituent conținut 5" descr="Figures of houses in different position and sizes">
            <a:extLst>
              <a:ext uri="{FF2B5EF4-FFF2-40B4-BE49-F238E27FC236}">
                <a16:creationId xmlns:a16="http://schemas.microsoft.com/office/drawing/2014/main" id="{A180D2AF-4EC2-4781-A17D-67491BC31F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41" y="3259839"/>
            <a:ext cx="4638675" cy="260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930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0F2C9158-7DC4-4E19-AF75-FDADAEA3C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z="4400" b="1" dirty="0">
                <a:latin typeface="Calibri" panose="020F0502020204030204" pitchFamily="34" charset="0"/>
                <a:cs typeface="Calibri" panose="020F0502020204030204" pitchFamily="34" charset="0"/>
              </a:rPr>
              <a:t>Administrarea, </a:t>
            </a:r>
            <a:r>
              <a:rPr lang="ro-RO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înfiinţarea</a:t>
            </a:r>
            <a:r>
              <a:rPr lang="ro-RO" sz="4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o-RO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şi</a:t>
            </a:r>
            <a:r>
              <a:rPr lang="ro-RO" sz="4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o-RO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finanţarea</a:t>
            </a:r>
            <a:r>
              <a:rPr lang="ro-RO" sz="4400" b="1" dirty="0">
                <a:latin typeface="Calibri" panose="020F0502020204030204" pitchFamily="34" charset="0"/>
                <a:cs typeface="Calibri" panose="020F0502020204030204" pitchFamily="34" charset="0"/>
              </a:rPr>
              <a:t> serviciilor sociale</a:t>
            </a:r>
            <a:endParaRPr lang="ro-RO" dirty="0"/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7F3DD0D0-854A-4477-B7A5-C3BDEEEA1C3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o-RO" sz="1800" b="1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Obiectiv</a:t>
            </a:r>
          </a:p>
          <a:p>
            <a:r>
              <a:rPr lang="ro-RO" sz="1800" b="1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Promovarea parteneriatului si a colaborării </a:t>
            </a:r>
            <a:r>
              <a:rPr lang="ro-RO" sz="1800" b="1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interinstituţionale</a:t>
            </a:r>
            <a:r>
              <a:rPr lang="ro-RO" sz="1800" b="1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în vederea realizării de </a:t>
            </a:r>
            <a:r>
              <a:rPr lang="ro-RO" sz="1800" b="1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acţiuni</a:t>
            </a:r>
            <a:r>
              <a:rPr lang="ro-RO" sz="1800" b="1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comune în domeniu de resort:</a:t>
            </a:r>
          </a:p>
          <a:p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o-RO" dirty="0"/>
          </a:p>
        </p:txBody>
      </p:sp>
      <p:sp>
        <p:nvSpPr>
          <p:cNvPr id="4" name="Substituent conținut 3">
            <a:extLst>
              <a:ext uri="{FF2B5EF4-FFF2-40B4-BE49-F238E27FC236}">
                <a16:creationId xmlns:a16="http://schemas.microsoft.com/office/drawing/2014/main" id="{927BE326-5334-43C8-BED2-F10EBF71782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fr-FR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Domeniu</a:t>
            </a:r>
            <a:r>
              <a:rPr lang="fr-F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fr-FR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abuz</a:t>
            </a:r>
            <a:r>
              <a:rPr lang="fr-F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asupra</a:t>
            </a:r>
            <a:r>
              <a:rPr lang="fr-F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copilului</a:t>
            </a:r>
            <a:r>
              <a:rPr lang="fr-F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violenţă</a:t>
            </a:r>
            <a:r>
              <a:rPr lang="fr-F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domestică</a:t>
            </a:r>
            <a:r>
              <a:rPr lang="fr-F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6000"/>
              </a:lnSpc>
              <a:spcAft>
                <a:spcPts val="800"/>
              </a:spcAft>
            </a:pPr>
            <a:r>
              <a:rPr lang="ro-RO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fr-F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DGASPC Satu Mare este </a:t>
            </a:r>
            <a:r>
              <a:rPr lang="fr-FR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partener</a:t>
            </a:r>
            <a:r>
              <a:rPr lang="fr-F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fr-F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proiectul</a:t>
            </a:r>
            <a:r>
              <a:rPr lang="fr-F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implementat</a:t>
            </a:r>
            <a:r>
              <a:rPr lang="fr-F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fr-FR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către</a:t>
            </a:r>
            <a:r>
              <a:rPr lang="fr-F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Agenția</a:t>
            </a:r>
            <a:r>
              <a:rPr lang="fr-F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Națională</a:t>
            </a:r>
            <a:r>
              <a:rPr lang="fr-F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pentru</a:t>
            </a:r>
            <a:r>
              <a:rPr lang="fr-F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Egalitatea</a:t>
            </a:r>
            <a:r>
              <a:rPr lang="fr-F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fr-FR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Șanse</a:t>
            </a:r>
            <a:r>
              <a:rPr lang="fr-F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între</a:t>
            </a:r>
            <a:r>
              <a:rPr lang="fr-F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Femei</a:t>
            </a:r>
            <a:r>
              <a:rPr lang="fr-F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și</a:t>
            </a:r>
            <a:r>
              <a:rPr lang="fr-F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Bărbați</a:t>
            </a:r>
            <a:r>
              <a:rPr lang="fr-F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(ANES) </a:t>
            </a:r>
            <a:r>
              <a:rPr lang="fr-FR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</a:t>
            </a:r>
            <a:r>
              <a:rPr lang="fr-F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titlul</a:t>
            </a:r>
            <a:r>
              <a:rPr lang="fr-F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”</a:t>
            </a:r>
            <a:r>
              <a:rPr lang="fr-FR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Sprijin</a:t>
            </a:r>
            <a:r>
              <a:rPr lang="fr-F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pentru</a:t>
            </a:r>
            <a:r>
              <a:rPr lang="fr-F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implementarea</a:t>
            </a:r>
            <a:r>
              <a:rPr lang="fr-F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Convenției</a:t>
            </a:r>
            <a:r>
              <a:rPr lang="fr-F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la Istanbul </a:t>
            </a:r>
            <a:r>
              <a:rPr lang="fr-FR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fr-F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România</a:t>
            </a:r>
            <a:r>
              <a:rPr lang="fr-F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”, </a:t>
            </a:r>
            <a:r>
              <a:rPr lang="fr-FR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fr-F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valoare</a:t>
            </a:r>
            <a:r>
              <a:rPr lang="fr-F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totală</a:t>
            </a:r>
            <a:r>
              <a:rPr lang="fr-F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2.500.000 de euro, </a:t>
            </a:r>
            <a:r>
              <a:rPr lang="fr-FR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finanțat</a:t>
            </a:r>
            <a:r>
              <a:rPr lang="fr-F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prin</a:t>
            </a:r>
            <a:r>
              <a:rPr lang="fr-F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Mecanismul</a:t>
            </a:r>
            <a:r>
              <a:rPr lang="fr-F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Financiar</a:t>
            </a:r>
            <a:r>
              <a:rPr lang="fr-F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Norvegian</a:t>
            </a:r>
            <a:r>
              <a:rPr lang="fr-F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2014-2021, </a:t>
            </a:r>
            <a:r>
              <a:rPr lang="fr-FR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fr-F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cadrul</a:t>
            </a:r>
            <a:r>
              <a:rPr lang="fr-F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programului</a:t>
            </a:r>
            <a:r>
              <a:rPr lang="fr-F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Justiție</a:t>
            </a:r>
            <a:r>
              <a:rPr lang="fr-F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gestionat</a:t>
            </a:r>
            <a:r>
              <a:rPr lang="fr-F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fr-FR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către</a:t>
            </a:r>
            <a:r>
              <a:rPr lang="fr-F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Ministerul</a:t>
            </a:r>
            <a:r>
              <a:rPr lang="fr-F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Justiției</a:t>
            </a:r>
            <a:r>
              <a:rPr lang="fr-F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din</a:t>
            </a:r>
            <a:r>
              <a:rPr lang="fr-F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România</a:t>
            </a:r>
            <a:r>
              <a:rPr lang="fr-F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fr-F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calitate</a:t>
            </a:r>
            <a:r>
              <a:rPr lang="fr-F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fr-FR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Operator</a:t>
            </a:r>
            <a:r>
              <a:rPr lang="fr-F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Program</a:t>
            </a: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Unul</a:t>
            </a: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dintre</a:t>
            </a: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obiectivele</a:t>
            </a: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principale ale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proiectului</a:t>
            </a: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vizează</a:t>
            </a: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sprijinirea</a:t>
            </a: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victimelor</a:t>
            </a: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violenței</a:t>
            </a: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sexuale</a:t>
            </a: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prin</a:t>
            </a: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înființarea</a:t>
            </a: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nivel</a:t>
            </a: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național</a:t>
            </a: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10 centre de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intervenție</a:t>
            </a: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situații</a:t>
            </a: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violență</a:t>
            </a: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sexuală</a:t>
            </a: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6000"/>
              </a:lnSpc>
              <a:spcAft>
                <a:spcPts val="800"/>
              </a:spcAft>
            </a:pP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Din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luna</a:t>
            </a: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ianuarie</a:t>
            </a: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2021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și</a:t>
            </a: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până</a:t>
            </a: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prezent</a:t>
            </a: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au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fost</a:t>
            </a: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realizate</a:t>
            </a: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un </a:t>
            </a:r>
            <a:r>
              <a:rPr lang="fr-FR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număr</a:t>
            </a:r>
            <a:r>
              <a:rPr lang="fr-F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3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întâlniri</a:t>
            </a: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atât</a:t>
            </a: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fizic</a:t>
            </a: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cât</a:t>
            </a: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și</a:t>
            </a: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online)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</a:t>
            </a: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membrii</a:t>
            </a: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EIL (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Echipei</a:t>
            </a: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intersectoriale</a:t>
            </a: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locale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pentru</a:t>
            </a: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prevenirea</a:t>
            </a: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şi</a:t>
            </a: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combaterea</a:t>
            </a: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exploatării</a:t>
            </a: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copiilor</a:t>
            </a: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prin</a:t>
            </a: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muncă</a:t>
            </a: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violența</a:t>
            </a: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familie</a:t>
            </a: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fr-F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DGASPC Satu Mare  </a:t>
            </a:r>
            <a:r>
              <a:rPr lang="fr-FR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prin</a:t>
            </a:r>
            <a:r>
              <a:rPr lang="fr-F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serviciul</a:t>
            </a:r>
            <a:r>
              <a:rPr lang="fr-F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fr-FR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specialitate</a:t>
            </a:r>
            <a:r>
              <a:rPr lang="fr-F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a  </a:t>
            </a:r>
            <a:r>
              <a:rPr lang="fr-FR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încheiat</a:t>
            </a:r>
            <a:r>
              <a:rPr lang="fr-F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protocoale</a:t>
            </a:r>
            <a:r>
              <a:rPr lang="fr-F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fr-FR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colaborare</a:t>
            </a:r>
            <a:r>
              <a:rPr lang="fr-F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</a:t>
            </a:r>
            <a:r>
              <a:rPr lang="fr-F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toate</a:t>
            </a:r>
            <a:r>
              <a:rPr lang="fr-F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instituțiile</a:t>
            </a:r>
            <a:r>
              <a:rPr lang="fr-F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din</a:t>
            </a:r>
            <a:r>
              <a:rPr lang="fr-F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cadrul</a:t>
            </a:r>
            <a:r>
              <a:rPr lang="fr-F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EIL, </a:t>
            </a:r>
            <a:r>
              <a:rPr lang="fr-FR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fr-F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total 16.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cadrul</a:t>
            </a: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întâlnirilor</a:t>
            </a: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avute</a:t>
            </a: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</a:t>
            </a: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membrii</a:t>
            </a: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echipei</a:t>
            </a: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EIL au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fost</a:t>
            </a: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prezentate</a:t>
            </a: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serviciile</a:t>
            </a: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sociale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oferite</a:t>
            </a: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către</a:t>
            </a: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DGASPC Satu Mare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pentru</a:t>
            </a: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victimele</a:t>
            </a: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violenței</a:t>
            </a: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domestice</a:t>
            </a: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Substituent dată 4">
            <a:extLst>
              <a:ext uri="{FF2B5EF4-FFF2-40B4-BE49-F238E27FC236}">
                <a16:creationId xmlns:a16="http://schemas.microsoft.com/office/drawing/2014/main" id="{2BB37255-5793-4C4A-BB1A-7292B8D09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7044073-C92A-4D4F-986B-9CDA6CEBE71F}" type="datetime1">
              <a:rPr lang="ro-RO" smtClean="0"/>
              <a:t>21.01.2022</a:t>
            </a:fld>
            <a:endParaRPr lang="en-US" dirty="0"/>
          </a:p>
        </p:txBody>
      </p:sp>
      <p:pic>
        <p:nvPicPr>
          <p:cNvPr id="7" name="Imagine 6" descr="Blue brain underwater">
            <a:extLst>
              <a:ext uri="{FF2B5EF4-FFF2-40B4-BE49-F238E27FC236}">
                <a16:creationId xmlns:a16="http://schemas.microsoft.com/office/drawing/2014/main" id="{8B797B03-D987-4F21-9F3C-4036B2273A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13" y="3154260"/>
            <a:ext cx="4639736" cy="291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842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697E94F5-6A93-47F7-96A5-94FC39938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z="4800" b="1" dirty="0">
                <a:latin typeface="Calibri" panose="020F0502020204030204" pitchFamily="34" charset="0"/>
                <a:cs typeface="Calibri" panose="020F0502020204030204" pitchFamily="34" charset="0"/>
              </a:rPr>
              <a:t>Administrarea, </a:t>
            </a:r>
            <a:r>
              <a:rPr lang="ro-RO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înfiinţarea</a:t>
            </a:r>
            <a:r>
              <a:rPr lang="ro-RO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o-RO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şi</a:t>
            </a:r>
            <a:r>
              <a:rPr lang="ro-RO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o-RO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finanţarea</a:t>
            </a:r>
            <a:r>
              <a:rPr lang="ro-RO" sz="4800" b="1" dirty="0">
                <a:latin typeface="Calibri" panose="020F0502020204030204" pitchFamily="34" charset="0"/>
                <a:cs typeface="Calibri" panose="020F0502020204030204" pitchFamily="34" charset="0"/>
              </a:rPr>
              <a:t> serviciilor sociale</a:t>
            </a:r>
            <a:endParaRPr lang="ro-RO" dirty="0"/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4E57C7E6-EA0A-4E91-B16C-686872E093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80" y="2046914"/>
            <a:ext cx="4998720" cy="3822179"/>
          </a:xfrm>
        </p:spPr>
        <p:txBody>
          <a:bodyPr>
            <a:normAutofit fontScale="92500"/>
          </a:bodyPr>
          <a:lstStyle/>
          <a:p>
            <a:r>
              <a:rPr lang="it-IT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Obiectiv- Promovarea  valorilor fundamentale ale familiei prin </a:t>
            </a:r>
            <a:r>
              <a:rPr lang="ro-RO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ADOPTIE </a:t>
            </a:r>
            <a:endParaRPr lang="ro-RO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o-RO" dirty="0"/>
          </a:p>
        </p:txBody>
      </p:sp>
      <p:sp>
        <p:nvSpPr>
          <p:cNvPr id="4" name="Substituent conținut 3">
            <a:extLst>
              <a:ext uri="{FF2B5EF4-FFF2-40B4-BE49-F238E27FC236}">
                <a16:creationId xmlns:a16="http://schemas.microsoft.com/office/drawing/2014/main" id="{A457BFE9-C877-44A0-935E-3E1CED135F0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 indent="180340" algn="just">
              <a:lnSpc>
                <a:spcPct val="106000"/>
              </a:lnSpc>
              <a:spcAft>
                <a:spcPts val="800"/>
              </a:spcAft>
            </a:pPr>
            <a:r>
              <a:rPr lang="it-IT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Rezultat:</a:t>
            </a:r>
            <a:r>
              <a:rPr lang="it-IT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în anul 202</a:t>
            </a:r>
            <a:r>
              <a:rPr lang="ro-RO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it-IT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au fost în evidență un număr de 238 copii </a:t>
            </a:r>
            <a:endParaRPr lang="ro-RO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Times New Roman" panose="02020603050405020304" pitchFamily="18" charset="0"/>
              <a:buChar char="-"/>
            </a:pPr>
            <a:r>
              <a:rPr lang="it-IT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pentru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47 de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copii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Planul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Individualizat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de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Protecție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avut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finalitatea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adopția</a:t>
            </a:r>
            <a:endParaRPr lang="ro-RO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Times New Roman" panose="02020603050405020304" pitchFamily="18" charset="0"/>
              <a:buChar char="-"/>
            </a:pP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un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număr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de 17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persoane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familii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au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obținut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atestat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de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persoană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familie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aptă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adopte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endParaRPr lang="ro-RO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Times New Roman" panose="02020603050405020304" pitchFamily="18" charset="0"/>
              <a:buChar char="-"/>
            </a:pP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s-a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realizat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încuviințarea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adopției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interne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pentru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50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copii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și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pentru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copii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adoptați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internațional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endParaRPr lang="ro-RO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Times New Roman" panose="02020603050405020304" pitchFamily="18" charset="0"/>
              <a:buChar char="-"/>
            </a:pP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un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număr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de 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155 de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copii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au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devenit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adoptabili</a:t>
            </a:r>
            <a:endParaRPr lang="ro-RO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dirty="0"/>
          </a:p>
        </p:txBody>
      </p:sp>
      <p:sp>
        <p:nvSpPr>
          <p:cNvPr id="5" name="Substituent dată 4">
            <a:extLst>
              <a:ext uri="{FF2B5EF4-FFF2-40B4-BE49-F238E27FC236}">
                <a16:creationId xmlns:a16="http://schemas.microsoft.com/office/drawing/2014/main" id="{9320200F-C42B-445C-8184-2C550E679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7044073-C92A-4D4F-986B-9CDA6CEBE71F}" type="datetime1">
              <a:rPr lang="ro-RO" smtClean="0"/>
              <a:t>21.01.2022</a:t>
            </a:fld>
            <a:endParaRPr lang="en-US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EE7C11A-E499-4165-AE2E-DCE25F0D4F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0078" y="174420"/>
            <a:ext cx="6482637" cy="282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13840C3C-16ED-49A0-9A5F-1B5652F99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776" y="2724539"/>
            <a:ext cx="3663176" cy="345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6180668"/>
      </p:ext>
    </p:extLst>
  </p:cSld>
  <p:clrMapOvr>
    <a:masterClrMapping/>
  </p:clrMapOvr>
</p:sld>
</file>

<file path=ppt/theme/theme1.xml><?xml version="1.0" encoding="utf-8"?>
<a:theme xmlns:a="http://schemas.openxmlformats.org/drawingml/2006/main" name="1_RetrospectVTI">
  <a:themeElements>
    <a:clrScheme name="Custom 37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9BA8B7"/>
      </a:accent1>
      <a:accent2>
        <a:srgbClr val="E6A02E"/>
      </a:accent2>
      <a:accent3>
        <a:srgbClr val="BF6A3B"/>
      </a:accent3>
      <a:accent4>
        <a:srgbClr val="92987A"/>
      </a:accent4>
      <a:accent5>
        <a:srgbClr val="857659"/>
      </a:accent5>
      <a:accent6>
        <a:srgbClr val="A0988C"/>
      </a:accent6>
      <a:hlink>
        <a:srgbClr val="00B0F0"/>
      </a:hlink>
      <a:folHlink>
        <a:srgbClr val="738F97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980_TF56160789" id="{B4064006-FC20-405B-A9FA-D7FB7A00072E}" vid="{238C770F-A034-4EB0-9C75-44676AA1501C}"/>
    </a:ext>
  </a:extLst>
</a:theme>
</file>

<file path=ppt/theme/theme2.xml><?xml version="1.0" encoding="utf-8"?>
<a:theme xmlns:a="http://schemas.openxmlformats.org/drawingml/2006/main" name="Temă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ă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541</TotalTime>
  <Words>3506</Words>
  <Application>Microsoft Office PowerPoint</Application>
  <PresentationFormat>Ecran lat</PresentationFormat>
  <Paragraphs>510</Paragraphs>
  <Slides>27</Slides>
  <Notes>1</Notes>
  <HiddenSlides>0</HiddenSlides>
  <MMClips>0</MMClips>
  <ScaleCrop>false</ScaleCrop>
  <HeadingPairs>
    <vt:vector size="6" baseType="variant">
      <vt:variant>
        <vt:lpstr>Fonturi utilizate</vt:lpstr>
      </vt:variant>
      <vt:variant>
        <vt:i4>7</vt:i4>
      </vt:variant>
      <vt:variant>
        <vt:lpstr>Temă</vt:lpstr>
      </vt:variant>
      <vt:variant>
        <vt:i4>1</vt:i4>
      </vt:variant>
      <vt:variant>
        <vt:lpstr>Titluri diapozitive</vt:lpstr>
      </vt:variant>
      <vt:variant>
        <vt:i4>27</vt:i4>
      </vt:variant>
    </vt:vector>
  </HeadingPairs>
  <TitlesOfParts>
    <vt:vector size="35" baseType="lpstr">
      <vt:lpstr>Arial</vt:lpstr>
      <vt:lpstr>Arial Nova Cond Light</vt:lpstr>
      <vt:lpstr>Bookman Old Style</vt:lpstr>
      <vt:lpstr>Calibri</vt:lpstr>
      <vt:lpstr>Franklin Gothic Book</vt:lpstr>
      <vt:lpstr>Symbol</vt:lpstr>
      <vt:lpstr>Times New Roman</vt:lpstr>
      <vt:lpstr>1_RetrospectVTI</vt:lpstr>
      <vt:lpstr>PLAN DE ACȚIUNE 2022</vt:lpstr>
      <vt:lpstr>Planul anual de acţiune privind serviciile sociale administrate şi finanţate din bugetul Consiliului Judeţean Satu Mare cuprinde: </vt:lpstr>
      <vt:lpstr>                                           Administrarea, înfiinţarea şi finanţarea serviciilor sociale </vt:lpstr>
      <vt:lpstr>  Proiect TEAM-UP: Progres în calitatea îngrijirii alternative a copiilor'' cod 127169 </vt:lpstr>
      <vt:lpstr>LOCUINȚA PROTEJATĂ PENTRU PERSOANELE VICTIME ALE VIOLENȚEI DOMESTICE ”VENUS”    Îmbunătățirea și dezvoltarea la nivelul fiecărui județ a unei locuințe protejate pentru victimele violenței domestice și a unor grupuri de suport și a unui cabinet de consiliere vocațională în scopul implementării unui program național de protecție a victimelor violenței domestice, precum și derularea unor campanii privind prevenirea și combaterea violenței în familie. </vt:lpstr>
      <vt:lpstr>Proiect”Suntem alături de TINE(ri)!”, cod SMIS 135172. </vt:lpstr>
      <vt:lpstr>      Administrarea, înfiinţarea şi finanţarea serviciilor sociale </vt:lpstr>
      <vt:lpstr>Administrarea, înfiinţarea şi finanţarea serviciilor sociale</vt:lpstr>
      <vt:lpstr>Administrarea, înfiinţarea şi finanţarea serviciilor sociale</vt:lpstr>
      <vt:lpstr>Administrarea, înfiinţarea şi finanţarea serviciilor sociale</vt:lpstr>
      <vt:lpstr>Administrarea, înfiinţarea şi finanţarea serviciilor sociale</vt:lpstr>
      <vt:lpstr>Administrarea, înfiinţarea şi finanţarea serviciilor sociale</vt:lpstr>
      <vt:lpstr>Administrarea, înfiinţarea şi finanţarea serviciilor sociale</vt:lpstr>
      <vt:lpstr> Îmbunătățirea continuă a calității îngrijirii oferite persoanelor adulte cu dizabilități prin serviciile din subordinea DGASPC Satu Mare </vt:lpstr>
      <vt:lpstr>Serviciile sociale existente la nivel judeţean </vt:lpstr>
      <vt:lpstr>Serviciile sociale existente la nivel judeţean</vt:lpstr>
      <vt:lpstr>Serviciile sociale existente la nivel judeţean</vt:lpstr>
      <vt:lpstr>Servicii sociale propuse spre a fi înfiinţate</vt:lpstr>
      <vt:lpstr>  ANALIZA NEVOILOR ȘI STABILIREA DOMENIILOR PRIORITARE  ÎN VEDEREA FINANȚĂRII SERVICIILOR SOCIALE DE INTERES JUDEȚEAN CU FURNIZORII PRIVAȚI ACREDITAȚI/LICENȚIATI DIN JUDEȚUL SATU MARE PENTRU ANUL 2021 </vt:lpstr>
      <vt:lpstr>ANALIZA NEVOILOR ȘI STABILIREA DOMENIILOR PRIORITARE  ÎN VEDEREA FINANȚĂRII SERVICIILOR SOCIALE DE INTERES JUDEȚEAN CU FURNIZORII PRIVAȚI ACREDITAȚI/LICENȚIATI DIN JUDEȚUL SATU MARE PENTRU ANUL 2021</vt:lpstr>
      <vt:lpstr>ANALIZA NEVOILOR ȘI STABILIREA DOMENIILOR PRIORITARE  ÎN VEDEREA FINANȚĂRII SERVICIILOR SOCIALE DE INTERES JUDEȚEAN CU FURNIZORII PRIVAȚI ACREDITAȚI/LICENȚIATI DIN JUDEȚUL SATU MARE PENTRU ANUL 2021</vt:lpstr>
      <vt:lpstr>ANALIZA NEVOILOR ȘI STABILIREA DOMENIILOR PRIORITARE  ÎN VEDEREA FINANȚĂRII SERVICIILOR SOCIALE DE INTERES JUDEȚEAN CU FURNIZORII PRIVAȚI ACREDITAȚI/LICENȚIATI DIN JUDEȚUL SATU MARE PENTRU ANUL 2021</vt:lpstr>
      <vt:lpstr>CAP II Planificarea activităţilor de informare a publicului cu privire la serviciile sociale existente la nivel local/ judeţean în conformitate cu prevederile art. 6 din Hotărârea Guvernului nr. 797 /2017 </vt:lpstr>
      <vt:lpstr>CAP II Planificarea activităţilor de informare a publicului cu privire la serviciile sociale existente la nivel local/ judeţean în conformitate cu prevederile art. 6 din Hotărârea Guvernului nr. 797 /2017 </vt:lpstr>
      <vt:lpstr>Capitolul III   Programul de formare şi îndrumare metodologică a personalului care lucrează în domeniul serviciilor sociale Propuneri de activităţi de formare profesională continuă în vederea creşterii performanţei personalului din structurile proprii/instruire etc.</vt:lpstr>
      <vt:lpstr>Prezentare PowerPoint</vt:lpstr>
      <vt:lpstr>Prezentare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 DE ACȚIUNE 2021</dc:title>
  <dc:creator>DragosMariana</dc:creator>
  <cp:lastModifiedBy>DragosMariana</cp:lastModifiedBy>
  <cp:revision>53</cp:revision>
  <dcterms:created xsi:type="dcterms:W3CDTF">2021-03-10T10:45:53Z</dcterms:created>
  <dcterms:modified xsi:type="dcterms:W3CDTF">2022-01-21T08:32:46Z</dcterms:modified>
</cp:coreProperties>
</file>