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95" r:id="rId4"/>
  </p:sldMasterIdLst>
  <p:notesMasterIdLst>
    <p:notesMasterId r:id="rId32"/>
  </p:notesMasterIdLst>
  <p:handoutMasterIdLst>
    <p:handoutMasterId r:id="rId33"/>
  </p:handoutMasterIdLst>
  <p:sldIdLst>
    <p:sldId id="256" r:id="rId5"/>
    <p:sldId id="3852" r:id="rId6"/>
    <p:sldId id="3849" r:id="rId7"/>
    <p:sldId id="3853" r:id="rId8"/>
    <p:sldId id="3854" r:id="rId9"/>
    <p:sldId id="3855" r:id="rId10"/>
    <p:sldId id="3856" r:id="rId11"/>
    <p:sldId id="3857" r:id="rId12"/>
    <p:sldId id="3860" r:id="rId13"/>
    <p:sldId id="3858" r:id="rId14"/>
    <p:sldId id="3861" r:id="rId15"/>
    <p:sldId id="3862" r:id="rId16"/>
    <p:sldId id="3863" r:id="rId17"/>
    <p:sldId id="3864" r:id="rId18"/>
    <p:sldId id="3866" r:id="rId19"/>
    <p:sldId id="3867" r:id="rId20"/>
    <p:sldId id="3869" r:id="rId21"/>
    <p:sldId id="3870" r:id="rId22"/>
    <p:sldId id="3871" r:id="rId23"/>
    <p:sldId id="3879" r:id="rId24"/>
    <p:sldId id="3872" r:id="rId25"/>
    <p:sldId id="3873" r:id="rId26"/>
    <p:sldId id="3874" r:id="rId27"/>
    <p:sldId id="3875" r:id="rId28"/>
    <p:sldId id="3876" r:id="rId29"/>
    <p:sldId id="3877" r:id="rId30"/>
    <p:sldId id="387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94" autoAdjust="0"/>
  </p:normalViewPr>
  <p:slideViewPr>
    <p:cSldViewPr snapToGrid="0">
      <p:cViewPr varScale="1">
        <p:scale>
          <a:sx n="106" d="100"/>
          <a:sy n="106" d="100"/>
        </p:scale>
        <p:origin x="792" y="96"/>
      </p:cViewPr>
      <p:guideLst/>
    </p:cSldViewPr>
  </p:slideViewPr>
  <p:outlineViewPr>
    <p:cViewPr>
      <p:scale>
        <a:sx n="33" d="100"/>
        <a:sy n="33" d="100"/>
      </p:scale>
      <p:origin x="0" y="-374"/>
    </p:cViewPr>
  </p:outlineViewPr>
  <p:notesTextViewPr>
    <p:cViewPr>
      <p:scale>
        <a:sx n="1" d="1"/>
        <a:sy n="1" d="1"/>
      </p:scale>
      <p:origin x="0" y="0"/>
    </p:cViewPr>
  </p:notesTextViewPr>
  <p:sorterViewPr>
    <p:cViewPr>
      <p:scale>
        <a:sx n="100" d="100"/>
        <a:sy n="100" d="100"/>
      </p:scale>
      <p:origin x="0" y="-1757"/>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13AB137-CEA6-0244-F12B-1ECC21172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994AA-C437-4EF4-8BEF-0B832D7FA420}" type="datetimeFigureOut">
              <a:rPr lang="en-US" smtClean="0"/>
              <a:t>1/17/2025</a:t>
            </a:fld>
            <a:endParaRPr lang="en-US" dirty="0"/>
          </a:p>
        </p:txBody>
      </p:sp>
      <p:sp>
        <p:nvSpPr>
          <p:cNvPr id="4" name="Footer Placeholder 3">
            <a:extLst>
              <a:ext uri="{FF2B5EF4-FFF2-40B4-BE49-F238E27FC236}">
                <a16:creationId xmlns:a16="http://schemas.microsoft.com/office/drawing/2014/main" id="{0868EC96-C6CC-F2AF-D90F-143F4D20A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4F8EC8D-EF88-0275-F75C-A789924433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757874-EF65-4B61-B062-40C932C81294}" type="slidenum">
              <a:rPr lang="en-US" smtClean="0"/>
              <a:t>‹#›</a:t>
            </a:fld>
            <a:endParaRPr lang="en-US" dirty="0"/>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0CE03-6C3A-EB4D-A9B1-7EFD38B58412}" type="datetimeFigureOut">
              <a:rPr lang="en-US" smtClean="0"/>
              <a:t>1/17/2025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57D50D-BAA9-464B-B391-243138E078D8}" type="slidenum">
              <a:rPr lang="en-US" smtClean="0"/>
              <a:t>‹#›</a:t>
            </a:fld>
            <a:endParaRPr lang="en-US" dirty="0"/>
          </a:p>
        </p:txBody>
      </p:sp>
    </p:spTree>
    <p:extLst>
      <p:ext uri="{BB962C8B-B14F-4D97-AF65-F5344CB8AC3E}">
        <p14:creationId xmlns:p14="http://schemas.microsoft.com/office/powerpoint/2010/main" val="49092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1</a:t>
            </a:fld>
            <a:endParaRPr lang="en-US" dirty="0"/>
          </a:p>
        </p:txBody>
      </p:sp>
    </p:spTree>
    <p:extLst>
      <p:ext uri="{BB962C8B-B14F-4D97-AF65-F5344CB8AC3E}">
        <p14:creationId xmlns:p14="http://schemas.microsoft.com/office/powerpoint/2010/main" val="2388229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8C40C-D807-D780-5CBA-98EAA99F3B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D95108-6420-E449-E152-BF729ADC2A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AA4079-16E2-112F-6EFC-AE98BAF346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725DE5-5C50-F2EE-8573-30F9C1CF4B4D}"/>
              </a:ext>
            </a:extLst>
          </p:cNvPr>
          <p:cNvSpPr>
            <a:spLocks noGrp="1"/>
          </p:cNvSpPr>
          <p:nvPr>
            <p:ph type="sldNum" sz="quarter" idx="5"/>
          </p:nvPr>
        </p:nvSpPr>
        <p:spPr/>
        <p:txBody>
          <a:bodyPr/>
          <a:lstStyle/>
          <a:p>
            <a:fld id="{8B57D50D-BAA9-464B-B391-243138E078D8}" type="slidenum">
              <a:rPr lang="en-US" smtClean="0"/>
              <a:t>2</a:t>
            </a:fld>
            <a:endParaRPr lang="en-US" dirty="0"/>
          </a:p>
        </p:txBody>
      </p:sp>
    </p:spTree>
    <p:extLst>
      <p:ext uri="{BB962C8B-B14F-4D97-AF65-F5344CB8AC3E}">
        <p14:creationId xmlns:p14="http://schemas.microsoft.com/office/powerpoint/2010/main" val="1340360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3</a:t>
            </a:fld>
            <a:endParaRPr lang="en-US" dirty="0"/>
          </a:p>
        </p:txBody>
      </p:sp>
    </p:spTree>
    <p:extLst>
      <p:ext uri="{BB962C8B-B14F-4D97-AF65-F5344CB8AC3E}">
        <p14:creationId xmlns:p14="http://schemas.microsoft.com/office/powerpoint/2010/main" val="1951919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ro-RO"/>
              <a:t>Faceți clic pentru a edita stilul de titlu coordonator</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lvl1pPr algn="l">
              <a:defRPr/>
            </a:lvl1pPr>
          </a:lstStyle>
          <a:p>
            <a:fld id="{D6D8061D-18C3-4F4F-85EF-561633F58754}" type="datetimeFigureOut">
              <a:rPr lang="en-US" smtClean="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890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D6D8061D-18C3-4F4F-85EF-561633F58754}" type="datetimeFigureOut">
              <a:rPr lang="en-US" smtClean="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94294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D6D8061D-18C3-4F4F-85EF-561633F58754}" type="datetimeFigureOut">
              <a:rPr lang="en-US" smtClean="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4487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838200" y="304803"/>
            <a:ext cx="10515600" cy="1472974"/>
          </a:xfrm>
        </p:spPr>
        <p:txBody>
          <a:bodyPr anchor="ctr" anchorCtr="0">
            <a:noAutofit/>
          </a:bodyPr>
          <a:lstStyle/>
          <a:p>
            <a:r>
              <a:rPr lang="en-US" dirty="0"/>
              <a:t>Click to add title</a:t>
            </a:r>
          </a:p>
        </p:txBody>
      </p:sp>
      <p:sp>
        <p:nvSpPr>
          <p:cNvPr id="13" name="Content Placeholder 12">
            <a:extLst>
              <a:ext uri="{FF2B5EF4-FFF2-40B4-BE49-F238E27FC236}">
                <a16:creationId xmlns:a16="http://schemas.microsoft.com/office/drawing/2014/main" id="{E3FB7D8D-37C3-E089-EC02-FB49A13CBE1D}"/>
              </a:ext>
            </a:extLst>
          </p:cNvPr>
          <p:cNvSpPr>
            <a:spLocks noGrp="1"/>
          </p:cNvSpPr>
          <p:nvPr>
            <p:ph sz="quarter" idx="13" hasCustomPrompt="1"/>
          </p:nvPr>
        </p:nvSpPr>
        <p:spPr>
          <a:xfrm>
            <a:off x="838200" y="1838099"/>
            <a:ext cx="8012113" cy="4284889"/>
          </a:xfrm>
        </p:spPr>
        <p:txBody>
          <a:bodyPr>
            <a:normAutofit/>
          </a:bodyPr>
          <a:lstStyle>
            <a:lvl1pPr>
              <a:lnSpc>
                <a:spcPct val="90000"/>
              </a:lnSpc>
              <a:spcBef>
                <a:spcPts val="1000"/>
              </a:spcBef>
              <a:spcAft>
                <a:spcPts val="800"/>
              </a:spcAft>
              <a:buClr>
                <a:schemeClr val="accent2"/>
              </a:buClr>
              <a:defRPr sz="1800"/>
            </a:lvl1pPr>
            <a:lvl2pPr>
              <a:lnSpc>
                <a:spcPct val="90000"/>
              </a:lnSpc>
              <a:spcBef>
                <a:spcPts val="1000"/>
              </a:spcBef>
              <a:spcAft>
                <a:spcPts val="800"/>
              </a:spcAft>
              <a:buClr>
                <a:schemeClr val="accent2"/>
              </a:buClr>
              <a:defRPr sz="1600"/>
            </a:lvl2pPr>
            <a:lvl3pPr>
              <a:lnSpc>
                <a:spcPct val="90000"/>
              </a:lnSpc>
              <a:spcBef>
                <a:spcPts val="1000"/>
              </a:spcBef>
              <a:spcAft>
                <a:spcPts val="800"/>
              </a:spcAft>
              <a:buClr>
                <a:schemeClr val="accent2"/>
              </a:buClr>
              <a:defRPr sz="1400"/>
            </a:lvl3pPr>
            <a:lvl4pPr>
              <a:lnSpc>
                <a:spcPct val="90000"/>
              </a:lnSpc>
              <a:spcBef>
                <a:spcPts val="1000"/>
              </a:spcBef>
              <a:spcAft>
                <a:spcPts val="800"/>
              </a:spcAft>
              <a:buClr>
                <a:schemeClr val="accent2"/>
              </a:buClr>
              <a:defRPr sz="1200"/>
            </a:lvl4pPr>
            <a:lvl5pPr>
              <a:lnSpc>
                <a:spcPct val="90000"/>
              </a:lnSpc>
              <a:spcBef>
                <a:spcPts val="1000"/>
              </a:spcBef>
              <a:spcAft>
                <a:spcPts val="800"/>
              </a:spcAft>
              <a:buClr>
                <a:schemeClr val="accent2"/>
              </a:buCl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1/17/2025</a:t>
            </a:fld>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7" name="Freeform: Shape 14">
            <a:extLst>
              <a:ext uri="{FF2B5EF4-FFF2-40B4-BE49-F238E27FC236}">
                <a16:creationId xmlns:a16="http://schemas.microsoft.com/office/drawing/2014/main" id="{438B6FA2-AF11-618E-2B1A-38BF083DF340}"/>
              </a:ext>
              <a:ext uri="{C183D7F6-B498-43B3-948B-1728B52AA6E4}">
                <adec:decorative xmlns:adec="http://schemas.microsoft.com/office/drawing/2017/decorative" val="1"/>
              </a:ext>
            </a:extLst>
          </p:cNvPr>
          <p:cNvSpPr/>
          <p:nvPr userDrawn="1"/>
        </p:nvSpPr>
        <p:spPr>
          <a:xfrm rot="16200000">
            <a:off x="-381048" y="5144407"/>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eeform: Shape 13">
            <a:extLst>
              <a:ext uri="{FF2B5EF4-FFF2-40B4-BE49-F238E27FC236}">
                <a16:creationId xmlns:a16="http://schemas.microsoft.com/office/drawing/2014/main" id="{A269A8D8-A4AE-CEFF-E928-7DB1CFB3E401}"/>
              </a:ext>
              <a:ext uri="{C183D7F6-B498-43B3-948B-1728B52AA6E4}">
                <adec:decorative xmlns:adec="http://schemas.microsoft.com/office/drawing/2017/decorative" val="1"/>
              </a:ext>
            </a:extLst>
          </p:cNvPr>
          <p:cNvSpPr/>
          <p:nvPr userDrawn="1"/>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9">
            <a:extLst>
              <a:ext uri="{FF2B5EF4-FFF2-40B4-BE49-F238E27FC236}">
                <a16:creationId xmlns:a16="http://schemas.microsoft.com/office/drawing/2014/main" id="{15418837-E689-97BE-9FAD-FEDBD599EBAD}"/>
              </a:ext>
              <a:ext uri="{C183D7F6-B498-43B3-948B-1728B52AA6E4}">
                <adec:decorative xmlns:adec="http://schemas.microsoft.com/office/drawing/2017/decorative" val="1"/>
              </a:ext>
            </a:extLst>
          </p:cNvPr>
          <p:cNvSpPr/>
          <p:nvPr userDrawn="1"/>
        </p:nvSpPr>
        <p:spPr>
          <a:xfrm rot="10800000" flipH="1">
            <a:off x="11109434" y="3527042"/>
            <a:ext cx="1082566" cy="1616525"/>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4401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E96D25F-53A2-6217-84B4-7EB874F0B372}"/>
              </a:ext>
              <a:ext uri="{C183D7F6-B498-43B3-948B-1728B52AA6E4}">
                <adec:decorative xmlns:adec="http://schemas.microsoft.com/office/drawing/2017/decorative" val="1"/>
              </a:ext>
            </a:extLst>
          </p:cNvPr>
          <p:cNvGrpSpPr/>
          <p:nvPr userDrawn="1"/>
        </p:nvGrpSpPr>
        <p:grpSpPr>
          <a:xfrm>
            <a:off x="489189" y="941148"/>
            <a:ext cx="11182430" cy="4797821"/>
            <a:chOff x="489189" y="941148"/>
            <a:chExt cx="11182430" cy="4797821"/>
          </a:xfrm>
        </p:grpSpPr>
        <p:sp>
          <p:nvSpPr>
            <p:cNvPr id="8" name="Oval 7">
              <a:extLst>
                <a:ext uri="{FF2B5EF4-FFF2-40B4-BE49-F238E27FC236}">
                  <a16:creationId xmlns:a16="http://schemas.microsoft.com/office/drawing/2014/main" id="{A50FA62D-C8AE-52B8-1712-6116756D1A83}"/>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Arc 8">
              <a:extLst>
                <a:ext uri="{FF2B5EF4-FFF2-40B4-BE49-F238E27FC236}">
                  <a16:creationId xmlns:a16="http://schemas.microsoft.com/office/drawing/2014/main" id="{1D2D6A01-57CF-3C0B-968C-E5A8FD352320}"/>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410BEFAA-C349-7DB1-1827-0FA48A430AD8}"/>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609957" y="1119031"/>
            <a:ext cx="4384736" cy="4619938"/>
          </a:xfrm>
        </p:spPr>
        <p:txBody>
          <a:bodyPr>
            <a:noAutofit/>
          </a:bodyPr>
          <a:lstStyle>
            <a:lvl1pPr algn="ctr">
              <a:defRPr>
                <a:solidFill>
                  <a:schemeClr val="bg1"/>
                </a:solidFill>
              </a:defRPr>
            </a:lvl1pPr>
          </a:lstStyle>
          <a:p>
            <a:r>
              <a:rPr lang="en-US" dirty="0"/>
              <a:t>Click to add title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5801708" y="554942"/>
            <a:ext cx="5552091" cy="5768220"/>
          </a:xfrm>
        </p:spPr>
        <p:txBody>
          <a:bodyPr anchor="ctr" anchorCtr="0">
            <a:normAutofit/>
          </a:bodyPr>
          <a:lstStyle>
            <a:lvl1pPr marL="0" indent="0">
              <a:spcBef>
                <a:spcPts val="1000"/>
              </a:spcBef>
              <a:spcAft>
                <a:spcPts val="800"/>
              </a:spcAft>
              <a:buNone/>
              <a:defRPr sz="2400"/>
            </a:lvl1pPr>
            <a:lvl2pPr marL="800100" indent="-342900">
              <a:spcBef>
                <a:spcPts val="1000"/>
              </a:spcBef>
              <a:spcAft>
                <a:spcPts val="800"/>
              </a:spcAft>
              <a:buClr>
                <a:schemeClr val="accent2"/>
              </a:buClr>
              <a:buFont typeface="Arial" panose="020B0604020202020204" pitchFamily="34" charset="0"/>
              <a:buChar char="•"/>
              <a:defRPr sz="2000"/>
            </a:lvl2pPr>
            <a:lvl3pPr marL="1200150" indent="-285750">
              <a:spcBef>
                <a:spcPts val="1000"/>
              </a:spcBef>
              <a:spcAft>
                <a:spcPts val="800"/>
              </a:spcAft>
              <a:buClr>
                <a:schemeClr val="accent2"/>
              </a:buClr>
              <a:buFont typeface="Arial" panose="020B0604020202020204" pitchFamily="34" charset="0"/>
              <a:buChar char="•"/>
              <a:defRPr sz="1800"/>
            </a:lvl3pPr>
            <a:lvl4pPr marL="1657350" indent="-285750">
              <a:spcBef>
                <a:spcPts val="1000"/>
              </a:spcBef>
              <a:spcAft>
                <a:spcPts val="800"/>
              </a:spcAft>
              <a:buClr>
                <a:schemeClr val="accent2"/>
              </a:buClr>
              <a:buFont typeface="Arial" panose="020B0604020202020204" pitchFamily="34" charset="0"/>
              <a:buChar char="•"/>
              <a:defRPr sz="1600"/>
            </a:lvl4pPr>
            <a:lvl5pPr marL="2114550" indent="-285750">
              <a:spcBef>
                <a:spcPts val="1000"/>
              </a:spcBef>
              <a:spcAft>
                <a:spcPts val="800"/>
              </a:spcAft>
              <a:buClr>
                <a:schemeClr val="accent2"/>
              </a:buClr>
              <a:buFont typeface="Arial" panose="020B0604020202020204" pitchFamily="34" charset="0"/>
              <a:buChar char="•"/>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058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3">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7B7232D-F1A6-B6C3-3BBF-E834CC7CDC8E}"/>
              </a:ext>
              <a:ext uri="{C183D7F6-B498-43B3-948B-1728B52AA6E4}">
                <adec:decorative xmlns:adec="http://schemas.microsoft.com/office/drawing/2017/decorative" val="1"/>
              </a:ext>
            </a:extLst>
          </p:cNvPr>
          <p:cNvGrpSpPr/>
          <p:nvPr userDrawn="1"/>
        </p:nvGrpSpPr>
        <p:grpSpPr>
          <a:xfrm>
            <a:off x="0" y="0"/>
            <a:ext cx="5930138" cy="6858001"/>
            <a:chOff x="0" y="-1"/>
            <a:chExt cx="5930138" cy="6858001"/>
          </a:xfrm>
        </p:grpSpPr>
        <p:sp>
          <p:nvSpPr>
            <p:cNvPr id="8" name="Oval 7">
              <a:extLst>
                <a:ext uri="{FF2B5EF4-FFF2-40B4-BE49-F238E27FC236}">
                  <a16:creationId xmlns:a16="http://schemas.microsoft.com/office/drawing/2014/main" id="{0D306340-6BFD-FE3D-535B-B59C1C44EDDA}"/>
                </a:ext>
              </a:extLst>
            </p:cNvPr>
            <p:cNvSpPr/>
            <p:nvPr userDrawn="1"/>
          </p:nvSpPr>
          <p:spPr>
            <a:xfrm>
              <a:off x="383877" y="778462"/>
              <a:ext cx="5315035" cy="53150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reeform: Shape 11">
              <a:extLst>
                <a:ext uri="{FF2B5EF4-FFF2-40B4-BE49-F238E27FC236}">
                  <a16:creationId xmlns:a16="http://schemas.microsoft.com/office/drawing/2014/main" id="{338E6C4B-ABF3-8B7E-8DCF-A93F69C712B1}"/>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13">
              <a:extLst>
                <a:ext uri="{FF2B5EF4-FFF2-40B4-BE49-F238E27FC236}">
                  <a16:creationId xmlns:a16="http://schemas.microsoft.com/office/drawing/2014/main" id="{6F90F99F-B12A-E8F9-5A86-D76B201D6308}"/>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5">
              <a:extLst>
                <a:ext uri="{FF2B5EF4-FFF2-40B4-BE49-F238E27FC236}">
                  <a16:creationId xmlns:a16="http://schemas.microsoft.com/office/drawing/2014/main" id="{BFA99EFE-81BC-95EA-FA61-B7199AD98A74}"/>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7">
              <a:extLst>
                <a:ext uri="{FF2B5EF4-FFF2-40B4-BE49-F238E27FC236}">
                  <a16:creationId xmlns:a16="http://schemas.microsoft.com/office/drawing/2014/main" id="{DD9FC028-D877-28FE-C646-DBD85D932641}"/>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Shape 21">
              <a:extLst>
                <a:ext uri="{FF2B5EF4-FFF2-40B4-BE49-F238E27FC236}">
                  <a16:creationId xmlns:a16="http://schemas.microsoft.com/office/drawing/2014/main" id="{AA0AFFE9-F0C2-BDA0-BF87-9977706AB6A8}"/>
                </a:ext>
              </a:extLst>
            </p:cNvPr>
            <p:cNvSpPr/>
            <p:nvPr userDrawn="1"/>
          </p:nvSpPr>
          <p:spPr>
            <a:xfrm flipH="1">
              <a:off x="4364198"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383876" y="764502"/>
            <a:ext cx="5315035" cy="5328996"/>
          </a:xfrm>
        </p:spPr>
        <p:txBody>
          <a:bodyPr>
            <a:noAutofit/>
          </a:bodyPr>
          <a:lstStyle>
            <a:lvl1pPr algn="ctr">
              <a:defRPr sz="4400">
                <a:solidFill>
                  <a:schemeClr val="bg1"/>
                </a:solidFill>
              </a:defRPr>
            </a:lvl1pPr>
          </a:lstStyle>
          <a:p>
            <a:r>
              <a:rPr lang="ro-RO"/>
              <a:t>Faceți clic pentru a edita stilul de titlu coordonator</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6605455" y="755171"/>
            <a:ext cx="4619937" cy="5315035"/>
          </a:xfrm>
        </p:spPr>
        <p:txBody>
          <a:bodyPr anchor="ctr" anchorCtr="0">
            <a:normAutofit/>
          </a:bodyPr>
          <a:lstStyle>
            <a:lvl1pPr marL="0" indent="0">
              <a:spcBef>
                <a:spcPts val="1000"/>
              </a:spcBef>
              <a:spcAft>
                <a:spcPts val="800"/>
              </a:spcAft>
              <a:buNone/>
              <a:defRPr sz="2400"/>
            </a:lvl1pPr>
            <a:lvl2pPr marL="800100" indent="-342900">
              <a:spcBef>
                <a:spcPts val="1000"/>
              </a:spcBef>
              <a:spcAft>
                <a:spcPts val="800"/>
              </a:spcAft>
              <a:buClr>
                <a:schemeClr val="accent2"/>
              </a:buClr>
              <a:buFont typeface="Arial" panose="020B0604020202020204" pitchFamily="34" charset="0"/>
              <a:buChar char="•"/>
              <a:defRPr sz="2000"/>
            </a:lvl2pPr>
            <a:lvl3pPr marL="1200150" indent="-285750">
              <a:spcBef>
                <a:spcPts val="1000"/>
              </a:spcBef>
              <a:spcAft>
                <a:spcPts val="800"/>
              </a:spcAft>
              <a:buClr>
                <a:schemeClr val="accent2"/>
              </a:buClr>
              <a:buFont typeface="Arial" panose="020B0604020202020204" pitchFamily="34" charset="0"/>
              <a:buChar char="•"/>
              <a:defRPr sz="1800"/>
            </a:lvl3pPr>
            <a:lvl4pPr marL="1657350" indent="-285750">
              <a:spcBef>
                <a:spcPts val="1000"/>
              </a:spcBef>
              <a:spcAft>
                <a:spcPts val="800"/>
              </a:spcAft>
              <a:buClr>
                <a:schemeClr val="accent2"/>
              </a:buClr>
              <a:buFont typeface="Arial" panose="020B0604020202020204" pitchFamily="34" charset="0"/>
              <a:buChar char="•"/>
              <a:defRPr sz="1600"/>
            </a:lvl4pPr>
            <a:lvl5pPr marL="2114550" indent="-285750">
              <a:spcBef>
                <a:spcPts val="1000"/>
              </a:spcBef>
              <a:spcAft>
                <a:spcPts val="800"/>
              </a:spcAft>
              <a:buClr>
                <a:schemeClr val="accent2"/>
              </a:buClr>
              <a:buFont typeface="Arial" panose="020B0604020202020204" pitchFamily="34" charset="0"/>
              <a:buChar char="•"/>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1/17/2025</a:t>
            </a:fld>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754768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1825625"/>
            <a:ext cx="4915163" cy="4297680"/>
          </a:xfrm>
        </p:spPr>
        <p:txBody>
          <a:bodyPr>
            <a:normAutofit/>
          </a:bodyPr>
          <a:lstStyle>
            <a:lvl1pPr marL="0" indent="0">
              <a:spcBef>
                <a:spcPts val="1000"/>
              </a:spcBef>
              <a:spcAft>
                <a:spcPts val="800"/>
              </a:spcAft>
              <a:buNone/>
              <a:defRPr sz="2000"/>
            </a:lvl1pPr>
            <a:lvl2pPr marL="228600" indent="-228600">
              <a:spcBef>
                <a:spcPts val="1000"/>
              </a:spcBef>
              <a:spcAft>
                <a:spcPts val="800"/>
              </a:spcAft>
              <a:buClr>
                <a:schemeClr val="accent2"/>
              </a:buClr>
              <a:buFont typeface="Arial" panose="020B0604020202020204" pitchFamily="34" charset="0"/>
              <a:buChar char="•"/>
              <a:defRPr sz="2000"/>
            </a:lvl2pPr>
            <a:lvl3pPr marL="594360" indent="-228600">
              <a:spcBef>
                <a:spcPts val="1000"/>
              </a:spcBef>
              <a:spcAft>
                <a:spcPts val="800"/>
              </a:spcAft>
              <a:buClr>
                <a:schemeClr val="accent2"/>
              </a:buClr>
              <a:buFont typeface="Arial" panose="020B0604020202020204" pitchFamily="34" charset="0"/>
              <a:buChar char="•"/>
              <a:defRPr sz="2000"/>
            </a:lvl3pPr>
            <a:lvl4pPr marL="868680" indent="-228600">
              <a:spcBef>
                <a:spcPts val="1000"/>
              </a:spcBef>
              <a:spcAft>
                <a:spcPts val="800"/>
              </a:spcAft>
              <a:buClr>
                <a:schemeClr val="accent2"/>
              </a:buClr>
              <a:buFont typeface="Arial" panose="020B0604020202020204" pitchFamily="34" charset="0"/>
              <a:buChar char="•"/>
              <a:defRPr sz="2000"/>
            </a:lvl4pPr>
            <a:lvl5pPr marL="1143000" indent="-228600">
              <a:spcBef>
                <a:spcPts val="1000"/>
              </a:spcBef>
              <a:spcAft>
                <a:spcPts val="800"/>
              </a:spcAft>
              <a:buClr>
                <a:schemeClr val="accent2"/>
              </a:buClr>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5FB01ADF-164A-96FB-0129-C2A0F0ED0A85}"/>
              </a:ext>
            </a:extLst>
          </p:cNvPr>
          <p:cNvSpPr>
            <a:spLocks noGrp="1"/>
          </p:cNvSpPr>
          <p:nvPr>
            <p:ph sz="half" idx="15" hasCustomPrompt="1"/>
          </p:nvPr>
        </p:nvSpPr>
        <p:spPr>
          <a:xfrm>
            <a:off x="6147896" y="1816916"/>
            <a:ext cx="5212080" cy="4297680"/>
          </a:xfrm>
        </p:spPr>
        <p:txBody>
          <a:bodyPr>
            <a:normAutofit/>
          </a:bodyPr>
          <a:lstStyle>
            <a:lvl1pPr marL="0" indent="0">
              <a:spcBef>
                <a:spcPts val="1000"/>
              </a:spcBef>
              <a:spcAft>
                <a:spcPts val="800"/>
              </a:spcAft>
              <a:buNone/>
              <a:defRPr sz="2000"/>
            </a:lvl1pPr>
            <a:lvl2pPr marL="228600" indent="-228600">
              <a:spcBef>
                <a:spcPts val="1000"/>
              </a:spcBef>
              <a:spcAft>
                <a:spcPts val="800"/>
              </a:spcAft>
              <a:buClr>
                <a:schemeClr val="accent2"/>
              </a:buClr>
              <a:buFont typeface="Arial" panose="020B0604020202020204" pitchFamily="34" charset="0"/>
              <a:buChar char="•"/>
              <a:defRPr sz="2000"/>
            </a:lvl2pPr>
            <a:lvl3pPr marL="594360" indent="-228600">
              <a:spcBef>
                <a:spcPts val="1000"/>
              </a:spcBef>
              <a:spcAft>
                <a:spcPts val="800"/>
              </a:spcAft>
              <a:buClr>
                <a:schemeClr val="accent2"/>
              </a:buClr>
              <a:buFont typeface="Arial" panose="020B0604020202020204" pitchFamily="34" charset="0"/>
              <a:buChar char="•"/>
              <a:defRPr sz="2000"/>
            </a:lvl3pPr>
            <a:lvl4pPr marL="868680" indent="-228600">
              <a:spcBef>
                <a:spcPts val="1000"/>
              </a:spcBef>
              <a:spcAft>
                <a:spcPts val="800"/>
              </a:spcAft>
              <a:buClr>
                <a:schemeClr val="accent2"/>
              </a:buClr>
              <a:buFont typeface="Arial" panose="020B0604020202020204" pitchFamily="34" charset="0"/>
              <a:buChar char="•"/>
              <a:defRPr sz="2000"/>
            </a:lvl4pPr>
            <a:lvl5pPr marL="1143000" indent="-228600">
              <a:spcBef>
                <a:spcPts val="1000"/>
              </a:spcBef>
              <a:spcAft>
                <a:spcPts val="800"/>
              </a:spcAft>
              <a:buClr>
                <a:schemeClr val="accent2"/>
              </a:buClr>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a:extLst>
              <a:ext uri="{FF2B5EF4-FFF2-40B4-BE49-F238E27FC236}">
                <a16:creationId xmlns:a16="http://schemas.microsoft.com/office/drawing/2014/main" id="{C263F0DD-A38B-64B8-7412-087B487E6D47}"/>
              </a:ext>
              <a:ext uri="{C183D7F6-B498-43B3-948B-1728B52AA6E4}">
                <adec:decorative xmlns:adec="http://schemas.microsoft.com/office/drawing/2017/decorative" val="1"/>
              </a:ext>
            </a:extLst>
          </p:cNvPr>
          <p:cNvGrpSpPr/>
          <p:nvPr userDrawn="1"/>
        </p:nvGrpSpPr>
        <p:grpSpPr>
          <a:xfrm>
            <a:off x="123536" y="2"/>
            <a:ext cx="12068464" cy="6857998"/>
            <a:chOff x="123536" y="2"/>
            <a:chExt cx="12068464" cy="6857998"/>
          </a:xfrm>
        </p:grpSpPr>
        <p:sp>
          <p:nvSpPr>
            <p:cNvPr id="12" name="Freeform: Shape 9">
              <a:extLst>
                <a:ext uri="{FF2B5EF4-FFF2-40B4-BE49-F238E27FC236}">
                  <a16:creationId xmlns:a16="http://schemas.microsoft.com/office/drawing/2014/main" id="{44CE2FB7-A856-E3C3-9798-73AAFB7901B8}"/>
                </a:ext>
              </a:extLst>
            </p:cNvPr>
            <p:cNvSpPr/>
            <p:nvPr userDrawn="1"/>
          </p:nvSpPr>
          <p:spPr>
            <a:xfrm>
              <a:off x="5671336"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0">
              <a:extLst>
                <a:ext uri="{FF2B5EF4-FFF2-40B4-BE49-F238E27FC236}">
                  <a16:creationId xmlns:a16="http://schemas.microsoft.com/office/drawing/2014/main" id="{47ED62E5-894A-A8F9-A6DC-4A5C147CDE78}"/>
                </a:ext>
              </a:extLst>
            </p:cNvPr>
            <p:cNvSpPr/>
            <p:nvPr userDrawn="1"/>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1">
              <a:extLst>
                <a:ext uri="{FF2B5EF4-FFF2-40B4-BE49-F238E27FC236}">
                  <a16:creationId xmlns:a16="http://schemas.microsoft.com/office/drawing/2014/main" id="{5C181CD4-C69B-2826-AF23-060D677248A9}"/>
                </a:ext>
              </a:extLst>
            </p:cNvPr>
            <p:cNvSpPr/>
            <p:nvPr userDrawn="1"/>
          </p:nvSpPr>
          <p:spPr>
            <a:xfrm rot="5400000">
              <a:off x="11328915" y="3872201"/>
              <a:ext cx="1214656" cy="511514"/>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1/17/2025</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4085562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CB8A6E1-44B2-54E1-6460-1C9B27EE75FD}"/>
              </a:ext>
              <a:ext uri="{C183D7F6-B498-43B3-948B-1728B52AA6E4}">
                <adec:decorative xmlns:adec="http://schemas.microsoft.com/office/drawing/2017/decorative" val="1"/>
              </a:ext>
            </a:extLst>
          </p:cNvPr>
          <p:cNvGrpSpPr/>
          <p:nvPr userDrawn="1"/>
        </p:nvGrpSpPr>
        <p:grpSpPr>
          <a:xfrm>
            <a:off x="0" y="0"/>
            <a:ext cx="5698912" cy="6858001"/>
            <a:chOff x="0" y="-1"/>
            <a:chExt cx="5698912" cy="6858001"/>
          </a:xfrm>
        </p:grpSpPr>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 name="Title 1">
            <a:extLst>
              <a:ext uri="{FF2B5EF4-FFF2-40B4-BE49-F238E27FC236}">
                <a16:creationId xmlns:a16="http://schemas.microsoft.com/office/drawing/2014/main" id="{4F9EBE3B-A856-C23C-4698-B764DF4BC70D}"/>
              </a:ext>
            </a:extLst>
          </p:cNvPr>
          <p:cNvSpPr>
            <a:spLocks noGrp="1"/>
          </p:cNvSpPr>
          <p:nvPr>
            <p:ph type="title" hasCustomPrompt="1"/>
          </p:nvPr>
        </p:nvSpPr>
        <p:spPr>
          <a:xfrm>
            <a:off x="6222118" y="262762"/>
            <a:ext cx="5507421" cy="3649718"/>
          </a:xfrm>
        </p:spPr>
        <p:txBody>
          <a:bodyPr anchor="b">
            <a:normAutofit/>
          </a:bodyPr>
          <a:lstStyle>
            <a:lvl1pPr>
              <a:defRPr sz="6000"/>
            </a:lvl1pPr>
          </a:lstStyle>
          <a:p>
            <a:r>
              <a:rPr lang="en-US" dirty="0"/>
              <a:t>Click to add title</a:t>
            </a:r>
          </a:p>
        </p:txBody>
      </p:sp>
      <p:sp>
        <p:nvSpPr>
          <p:cNvPr id="8" name="Picture Placeholder 7">
            <a:extLst>
              <a:ext uri="{FF2B5EF4-FFF2-40B4-BE49-F238E27FC236}">
                <a16:creationId xmlns:a16="http://schemas.microsoft.com/office/drawing/2014/main" id="{74C9CB37-5251-201C-ACE3-FD69A00C772E}"/>
              </a:ext>
            </a:extLst>
          </p:cNvPr>
          <p:cNvSpPr>
            <a:spLocks noGrp="1"/>
          </p:cNvSpPr>
          <p:nvPr>
            <p:ph type="pic" sz="quarter" idx="14"/>
          </p:nvPr>
        </p:nvSpPr>
        <p:spPr>
          <a:xfrm>
            <a:off x="707393" y="847600"/>
            <a:ext cx="4619625" cy="4617720"/>
          </a:xfrm>
          <a:prstGeom prst="ellipse">
            <a:avLst/>
          </a:prstGeom>
          <a:noFill/>
        </p:spPr>
        <p:txBody>
          <a:bodyPr tIns="548640">
            <a:normAutofit/>
          </a:bodyPr>
          <a:lstStyle>
            <a:lvl1pPr marL="0" indent="0" algn="ctr">
              <a:buNone/>
              <a:defRPr sz="2000"/>
            </a:lvl1pPr>
          </a:lstStyle>
          <a:p>
            <a:r>
              <a:rPr lang="ro-RO"/>
              <a:t>Faceți clic pe pictogramă pentru a adăuga o imagine</a:t>
            </a:r>
            <a:endParaRPr lang="en-US" dirty="0"/>
          </a:p>
        </p:txBody>
      </p:sp>
      <p:sp>
        <p:nvSpPr>
          <p:cNvPr id="9" name="Content Placeholder 2">
            <a:extLst>
              <a:ext uri="{FF2B5EF4-FFF2-40B4-BE49-F238E27FC236}">
                <a16:creationId xmlns:a16="http://schemas.microsoft.com/office/drawing/2014/main" id="{EBF08299-9068-827D-783B-BFF5B95E9574}"/>
              </a:ext>
            </a:extLst>
          </p:cNvPr>
          <p:cNvSpPr>
            <a:spLocks noGrp="1"/>
          </p:cNvSpPr>
          <p:nvPr>
            <p:ph idx="1" hasCustomPrompt="1"/>
          </p:nvPr>
        </p:nvSpPr>
        <p:spPr>
          <a:xfrm>
            <a:off x="6222118" y="4058263"/>
            <a:ext cx="5507421" cy="2141482"/>
          </a:xfrm>
        </p:spPr>
        <p:txBody>
          <a:bodyPr>
            <a:normAutofit/>
          </a:bodyPr>
          <a:lstStyle>
            <a:lvl1pPr marL="0" indent="0">
              <a:lnSpc>
                <a:spcPct val="90000"/>
              </a:lnSpc>
              <a:buFont typeface="Arial" panose="020B0604020202020204" pitchFamily="34" charset="0"/>
              <a:buNone/>
              <a:defRPr sz="2400"/>
            </a:lvl1pPr>
            <a:lvl2pPr marL="228600">
              <a:lnSpc>
                <a:spcPct val="90000"/>
              </a:lnSpc>
              <a:buClr>
                <a:schemeClr val="accent2"/>
              </a:buClr>
              <a:defRPr sz="2000"/>
            </a:lvl2pPr>
            <a:lvl3pPr marL="457200">
              <a:lnSpc>
                <a:spcPct val="90000"/>
              </a:lnSpc>
              <a:buClr>
                <a:schemeClr val="accent2"/>
              </a:buClr>
              <a:defRPr sz="1800"/>
            </a:lvl3pPr>
            <a:lvl4pPr marL="685800">
              <a:lnSpc>
                <a:spcPct val="90000"/>
              </a:lnSpc>
              <a:buClr>
                <a:schemeClr val="accent2"/>
              </a:buClr>
              <a:defRPr sz="1600"/>
            </a:lvl4pPr>
            <a:lvl5pPr>
              <a:lnSpc>
                <a:spcPct val="110000"/>
              </a:lnSpc>
              <a:defRPr/>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dirty="0">
                <a:solidFill>
                  <a:prstClr val="black">
                    <a:tint val="75000"/>
                  </a:prstClr>
                </a:solidFill>
              </a:rPr>
              <a:t>Pitch deck</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2353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p>
            <a:r>
              <a:rPr lang="en-US" dirty="0"/>
              <a:t>Click to add title</a:t>
            </a:r>
          </a:p>
        </p:txBody>
      </p:sp>
      <p:sp>
        <p:nvSpPr>
          <p:cNvPr id="11" name="Content Placeholder 2">
            <a:extLst>
              <a:ext uri="{FF2B5EF4-FFF2-40B4-BE49-F238E27FC236}">
                <a16:creationId xmlns:a16="http://schemas.microsoft.com/office/drawing/2014/main" id="{60538251-2B75-FA20-0F29-FB58583E6125}"/>
              </a:ext>
            </a:extLst>
          </p:cNvPr>
          <p:cNvSpPr>
            <a:spLocks noGrp="1"/>
          </p:cNvSpPr>
          <p:nvPr>
            <p:ph sz="half" idx="1" hasCustomPrompt="1"/>
          </p:nvPr>
        </p:nvSpPr>
        <p:spPr>
          <a:xfrm>
            <a:off x="838201" y="1825625"/>
            <a:ext cx="3108958" cy="4297680"/>
          </a:xfrm>
        </p:spPr>
        <p:txBody>
          <a:bodyPr>
            <a:normAutofit/>
          </a:bodyPr>
          <a:lstStyle>
            <a:lvl1pPr marL="228600" indent="-228600">
              <a:spcBef>
                <a:spcPts val="1000"/>
              </a:spcBef>
              <a:spcAft>
                <a:spcPts val="800"/>
              </a:spcAft>
              <a:buClr>
                <a:schemeClr val="accent2"/>
              </a:buClr>
              <a:buFont typeface="Arial" panose="020B0604020202020204" pitchFamily="34" charset="0"/>
              <a:buChar char="•"/>
              <a:defRPr sz="1800"/>
            </a:lvl1pPr>
            <a:lvl2pPr marL="285750" indent="-285750">
              <a:spcBef>
                <a:spcPts val="1000"/>
              </a:spcBef>
              <a:spcAft>
                <a:spcPts val="800"/>
              </a:spcAft>
              <a:buClr>
                <a:schemeClr val="accent2"/>
              </a:buClr>
              <a:buFont typeface="Arial" panose="020B0604020202020204" pitchFamily="34" charset="0"/>
              <a:buChar char="•"/>
              <a:defRPr sz="1800"/>
            </a:lvl2pPr>
            <a:lvl3pPr marL="651510" indent="-285750">
              <a:spcBef>
                <a:spcPts val="1000"/>
              </a:spcBef>
              <a:spcAft>
                <a:spcPts val="800"/>
              </a:spcAft>
              <a:buClr>
                <a:schemeClr val="accent2"/>
              </a:buClr>
              <a:buFont typeface="Arial" panose="020B0604020202020204" pitchFamily="34" charset="0"/>
              <a:buChar char="•"/>
              <a:defRPr sz="1800"/>
            </a:lvl3pPr>
            <a:lvl4pPr marL="925830" indent="-285750">
              <a:spcBef>
                <a:spcPts val="1000"/>
              </a:spcBef>
              <a:spcAft>
                <a:spcPts val="800"/>
              </a:spcAft>
              <a:buClr>
                <a:schemeClr val="accent2"/>
              </a:buClr>
              <a:buFont typeface="Arial" panose="020B0604020202020204" pitchFamily="34" charset="0"/>
              <a:buChar char="•"/>
              <a:defRPr sz="1800"/>
            </a:lvl4pPr>
            <a:lvl5pPr marL="1200150" indent="-285750">
              <a:spcBef>
                <a:spcPts val="1000"/>
              </a:spcBef>
              <a:spcAft>
                <a:spcPts val="800"/>
              </a:spcAft>
              <a:buClr>
                <a:schemeClr val="accent2"/>
              </a:buClr>
              <a:buFont typeface="Arial" panose="020B0604020202020204" pitchFamily="34" charset="0"/>
              <a:buChar cha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A06C49DD-8C29-93EA-04F4-22F84080DF5C}"/>
              </a:ext>
            </a:extLst>
          </p:cNvPr>
          <p:cNvSpPr>
            <a:spLocks noGrp="1"/>
          </p:cNvSpPr>
          <p:nvPr>
            <p:ph sz="half" idx="15" hasCustomPrompt="1"/>
          </p:nvPr>
        </p:nvSpPr>
        <p:spPr>
          <a:xfrm>
            <a:off x="4661820" y="1816916"/>
            <a:ext cx="6698156" cy="4297680"/>
          </a:xfrm>
        </p:spPr>
        <p:txBody>
          <a:bodyPr>
            <a:normAutofit/>
          </a:bodyPr>
          <a:lstStyle>
            <a:lvl1pPr marL="0" indent="0">
              <a:spcBef>
                <a:spcPts val="1000"/>
              </a:spcBef>
              <a:spcAft>
                <a:spcPts val="800"/>
              </a:spcAft>
              <a:buNone/>
              <a:defRPr sz="1800"/>
            </a:lvl1pPr>
            <a:lvl2pPr marL="228600" indent="-228600">
              <a:spcBef>
                <a:spcPts val="1000"/>
              </a:spcBef>
              <a:spcAft>
                <a:spcPts val="800"/>
              </a:spcAft>
              <a:buClr>
                <a:schemeClr val="accent2"/>
              </a:buClr>
              <a:buFont typeface="Arial" panose="020B0604020202020204" pitchFamily="34" charset="0"/>
              <a:buChar char="•"/>
              <a:defRPr sz="1800"/>
            </a:lvl2pPr>
            <a:lvl3pPr marL="594360" indent="-228600">
              <a:spcBef>
                <a:spcPts val="1000"/>
              </a:spcBef>
              <a:spcAft>
                <a:spcPts val="800"/>
              </a:spcAft>
              <a:buClr>
                <a:schemeClr val="accent2"/>
              </a:buClr>
              <a:buFont typeface="Arial" panose="020B0604020202020204" pitchFamily="34" charset="0"/>
              <a:buChar char="•"/>
              <a:defRPr sz="1800"/>
            </a:lvl3pPr>
            <a:lvl4pPr marL="868680" indent="-228600">
              <a:spcBef>
                <a:spcPts val="1000"/>
              </a:spcBef>
              <a:spcAft>
                <a:spcPts val="800"/>
              </a:spcAft>
              <a:buClr>
                <a:schemeClr val="accent2"/>
              </a:buClr>
              <a:buFont typeface="Arial" panose="020B0604020202020204" pitchFamily="34" charset="0"/>
              <a:buChar char="•"/>
              <a:defRPr sz="1800"/>
            </a:lvl4pPr>
            <a:lvl5pPr marL="1143000" indent="-228600">
              <a:spcBef>
                <a:spcPts val="1000"/>
              </a:spcBef>
              <a:spcAft>
                <a:spcPts val="800"/>
              </a:spcAft>
              <a:buClr>
                <a:schemeClr val="accent2"/>
              </a:buClr>
              <a:buFont typeface="Arial" panose="020B0604020202020204" pitchFamily="34" charset="0"/>
              <a:buChar cha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1/17/2025</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8" name="Freeform: Shape 11">
            <a:extLst>
              <a:ext uri="{FF2B5EF4-FFF2-40B4-BE49-F238E27FC236}">
                <a16:creationId xmlns:a16="http://schemas.microsoft.com/office/drawing/2014/main" id="{1E75594D-82D2-74F6-56EC-46FCD28CBE68}"/>
              </a:ext>
              <a:ext uri="{C183D7F6-B498-43B3-948B-1728B52AA6E4}">
                <adec:decorative xmlns:adec="http://schemas.microsoft.com/office/drawing/2017/decorative" val="1"/>
              </a:ext>
            </a:extLst>
          </p:cNvPr>
          <p:cNvSpPr/>
          <p:nvPr userDrawn="1"/>
        </p:nvSpPr>
        <p:spPr>
          <a:xfrm>
            <a:off x="9994966" y="0"/>
            <a:ext cx="1214656" cy="511514"/>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reeform: Shape 13">
            <a:extLst>
              <a:ext uri="{FF2B5EF4-FFF2-40B4-BE49-F238E27FC236}">
                <a16:creationId xmlns:a16="http://schemas.microsoft.com/office/drawing/2014/main" id="{FF4E0F5B-0892-2688-EFD3-284369DA50CD}"/>
              </a:ext>
              <a:ext uri="{C183D7F6-B498-43B3-948B-1728B52AA6E4}">
                <adec:decorative xmlns:adec="http://schemas.microsoft.com/office/drawing/2017/decorative" val="1"/>
              </a:ext>
            </a:extLst>
          </p:cNvPr>
          <p:cNvSpPr/>
          <p:nvPr userDrawn="1"/>
        </p:nvSpPr>
        <p:spPr>
          <a:xfrm rot="10800000">
            <a:off x="8097530" y="5590215"/>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71D8715A-3067-732D-C410-868C7CCCF750}"/>
              </a:ext>
              <a:ext uri="{C183D7F6-B498-43B3-948B-1728B52AA6E4}">
                <adec:decorative xmlns:adec="http://schemas.microsoft.com/office/drawing/2017/decorative" val="1"/>
              </a:ext>
            </a:extLst>
          </p:cNvPr>
          <p:cNvCxnSpPr>
            <a:cxnSpLocks/>
          </p:cNvCxnSpPr>
          <p:nvPr userDrawn="1"/>
        </p:nvCxnSpPr>
        <p:spPr>
          <a:xfrm rot="16200000">
            <a:off x="982378" y="551212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0978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9FE4C84-13A1-72EA-6541-7C8FDDEA71C0}"/>
              </a:ext>
              <a:ext uri="{C183D7F6-B498-43B3-948B-1728B52AA6E4}">
                <adec:decorative xmlns:adec="http://schemas.microsoft.com/office/drawing/2017/decorative" val="1"/>
              </a:ext>
            </a:extLst>
          </p:cNvPr>
          <p:cNvSpPr/>
          <p:nvPr userDrawn="1"/>
        </p:nvSpPr>
        <p:spPr>
          <a:xfrm>
            <a:off x="361563" y="5800859"/>
            <a:ext cx="692016" cy="69201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0468883-4E51-D3BD-E1C6-601ED9B6EF0E}"/>
              </a:ext>
              <a:ext uri="{C183D7F6-B498-43B3-948B-1728B52AA6E4}">
                <adec:decorative xmlns:adec="http://schemas.microsoft.com/office/drawing/2017/decorative" val="1"/>
              </a:ext>
            </a:extLst>
          </p:cNvPr>
          <p:cNvSpPr/>
          <p:nvPr userDrawn="1"/>
        </p:nvSpPr>
        <p:spPr>
          <a:xfrm rot="21438747" flipV="1">
            <a:off x="7967025" y="2530995"/>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9">
            <a:extLst>
              <a:ext uri="{FF2B5EF4-FFF2-40B4-BE49-F238E27FC236}">
                <a16:creationId xmlns:a16="http://schemas.microsoft.com/office/drawing/2014/main" id="{111AEF3F-9A86-45CE-4817-E3E6863DC09A}"/>
              </a:ext>
              <a:ext uri="{C183D7F6-B498-43B3-948B-1728B52AA6E4}">
                <adec:decorative xmlns:adec="http://schemas.microsoft.com/office/drawing/2017/decorative" val="1"/>
              </a:ext>
            </a:extLst>
          </p:cNvPr>
          <p:cNvSpPr/>
          <p:nvPr userDrawn="1"/>
        </p:nvSpPr>
        <p:spPr>
          <a:xfrm flipH="1">
            <a:off x="11764789" y="390570"/>
            <a:ext cx="437721" cy="797078"/>
          </a:xfrm>
          <a:custGeom>
            <a:avLst/>
            <a:gdLst>
              <a:gd name="connsiteX0" fmla="*/ 28069 w 437721"/>
              <a:gd name="connsiteY0" fmla="*/ 0 h 797078"/>
              <a:gd name="connsiteX1" fmla="*/ 437721 w 437721"/>
              <a:gd name="connsiteY1" fmla="*/ 398539 h 797078"/>
              <a:gd name="connsiteX2" fmla="*/ 28069 w 437721"/>
              <a:gd name="connsiteY2" fmla="*/ 797078 h 797078"/>
              <a:gd name="connsiteX3" fmla="*/ 0 w 437721"/>
              <a:gd name="connsiteY3" fmla="*/ 794325 h 797078"/>
              <a:gd name="connsiteX4" fmla="*/ 0 w 437721"/>
              <a:gd name="connsiteY4" fmla="*/ 2753 h 797078"/>
              <a:gd name="connsiteX5" fmla="*/ 28069 w 437721"/>
              <a:gd name="connsiteY5" fmla="*/ 0 h 79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721" h="797078">
                <a:moveTo>
                  <a:pt x="28069" y="0"/>
                </a:moveTo>
                <a:cubicBezTo>
                  <a:pt x="254314" y="0"/>
                  <a:pt x="437721" y="178432"/>
                  <a:pt x="437721" y="398539"/>
                </a:cubicBezTo>
                <a:cubicBezTo>
                  <a:pt x="437721" y="618646"/>
                  <a:pt x="254314" y="797078"/>
                  <a:pt x="28069" y="797078"/>
                </a:cubicBezTo>
                <a:lnTo>
                  <a:pt x="0" y="794325"/>
                </a:lnTo>
                <a:lnTo>
                  <a:pt x="0" y="2753"/>
                </a:lnTo>
                <a:lnTo>
                  <a:pt x="28069"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lvl1pPr>
              <a:defRPr/>
            </a:lvl1pPr>
          </a:lstStyle>
          <a:p>
            <a:r>
              <a:rPr lang="en-US" dirty="0"/>
              <a:t>Click to add title</a:t>
            </a:r>
          </a:p>
        </p:txBody>
      </p:sp>
      <p:sp>
        <p:nvSpPr>
          <p:cNvPr id="9" name="Content Placeholder 2">
            <a:extLst>
              <a:ext uri="{FF2B5EF4-FFF2-40B4-BE49-F238E27FC236}">
                <a16:creationId xmlns:a16="http://schemas.microsoft.com/office/drawing/2014/main" id="{F5A792C8-BB21-CDAF-668C-C1EFF45540C6}"/>
              </a:ext>
            </a:extLst>
          </p:cNvPr>
          <p:cNvSpPr>
            <a:spLocks noGrp="1"/>
          </p:cNvSpPr>
          <p:nvPr>
            <p:ph sz="half" idx="13" hasCustomPrompt="1"/>
          </p:nvPr>
        </p:nvSpPr>
        <p:spPr>
          <a:xfrm>
            <a:off x="838200" y="1825625"/>
            <a:ext cx="6934200" cy="4297680"/>
          </a:xfrm>
          <a:noFill/>
        </p:spPr>
        <p:txBody>
          <a:bodyPr vert="horz" lIns="91440" tIns="45720" rIns="91440" bIns="45720" rtlCol="0" anchor="t">
            <a:normAutofit/>
          </a:bodyPr>
          <a:lstStyle>
            <a:lvl1pPr marL="0" indent="0">
              <a:spcBef>
                <a:spcPts val="1000"/>
              </a:spcBef>
              <a:spcAft>
                <a:spcPts val="800"/>
              </a:spcAft>
              <a:buNone/>
              <a:defRPr sz="1800"/>
            </a:lvl1pPr>
            <a:lvl2pPr>
              <a:spcBef>
                <a:spcPts val="500"/>
              </a:spcBef>
              <a:spcAft>
                <a:spcPts val="800"/>
              </a:spcAft>
              <a:buClr>
                <a:schemeClr val="accent2"/>
              </a:buClr>
              <a:defRPr sz="1800"/>
            </a:lvl2pPr>
            <a:lvl3pPr>
              <a:spcBef>
                <a:spcPts val="1000"/>
              </a:spcBef>
              <a:buClr>
                <a:schemeClr val="accent2"/>
              </a:buClr>
              <a:defRPr sz="1800"/>
            </a:lvl3pPr>
            <a:lvl4pPr>
              <a:spcBef>
                <a:spcPts val="1000"/>
              </a:spcBef>
              <a:buClr>
                <a:schemeClr val="accent2"/>
              </a:buClr>
              <a:defRPr sz="1800"/>
            </a:lvl4pPr>
            <a:lvl5pPr>
              <a:spcBef>
                <a:spcPts val="1000"/>
              </a:spcBef>
              <a:buClr>
                <a:schemeClr val="accent2"/>
              </a:buCl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en-US" sz="1800" dirty="0">
              <a:latin typeface="Avenir Next LT Pro" panose="020B0504020202020204" pitchFamily="34" charset="77"/>
            </a:endParaRPr>
          </a:p>
        </p:txBody>
      </p:sp>
      <p:sp>
        <p:nvSpPr>
          <p:cNvPr id="4" name="Content Placeholder 3">
            <a:extLst>
              <a:ext uri="{FF2B5EF4-FFF2-40B4-BE49-F238E27FC236}">
                <a16:creationId xmlns:a16="http://schemas.microsoft.com/office/drawing/2014/main" id="{72DFB03A-367B-9ADA-8071-E22871EC115F}"/>
              </a:ext>
            </a:extLst>
          </p:cNvPr>
          <p:cNvSpPr>
            <a:spLocks noGrp="1"/>
          </p:cNvSpPr>
          <p:nvPr>
            <p:ph sz="half" idx="2" hasCustomPrompt="1"/>
          </p:nvPr>
        </p:nvSpPr>
        <p:spPr>
          <a:xfrm>
            <a:off x="7903029" y="1825625"/>
            <a:ext cx="3450771" cy="4297680"/>
          </a:xfrm>
        </p:spPr>
        <p:txBody>
          <a:bodyPr>
            <a:normAutofit/>
          </a:bodyPr>
          <a:lstStyle>
            <a:lvl1pPr marL="0" indent="0">
              <a:spcBef>
                <a:spcPts val="1000"/>
              </a:spcBef>
              <a:spcAft>
                <a:spcPts val="800"/>
              </a:spcAft>
              <a:buNone/>
              <a:defRPr sz="1800"/>
            </a:lvl1pPr>
            <a:lvl2pPr marL="742950" indent="-285750">
              <a:spcBef>
                <a:spcPts val="1000"/>
              </a:spcBef>
              <a:spcAft>
                <a:spcPts val="800"/>
              </a:spcAft>
              <a:buClr>
                <a:schemeClr val="accent2"/>
              </a:buClr>
              <a:buFont typeface="Arial" panose="020B0604020202020204" pitchFamily="34" charset="0"/>
              <a:buChar char="•"/>
              <a:defRPr sz="1600"/>
            </a:lvl2pPr>
            <a:lvl3pPr marL="1200150" indent="-285750">
              <a:spcBef>
                <a:spcPts val="1000"/>
              </a:spcBef>
              <a:spcAft>
                <a:spcPts val="800"/>
              </a:spcAft>
              <a:buClr>
                <a:schemeClr val="accent2"/>
              </a:buClr>
              <a:buFont typeface="Arial" panose="020B0604020202020204" pitchFamily="34" charset="0"/>
              <a:buChar char="•"/>
              <a:defRPr sz="1400"/>
            </a:lvl3pPr>
            <a:lvl4pPr marL="1543050" indent="-171450">
              <a:spcBef>
                <a:spcPts val="1000"/>
              </a:spcBef>
              <a:spcAft>
                <a:spcPts val="800"/>
              </a:spcAft>
              <a:buClr>
                <a:schemeClr val="accent2"/>
              </a:buClr>
              <a:buFont typeface="Arial" panose="020B0604020202020204" pitchFamily="34" charset="0"/>
              <a:buChar char="•"/>
              <a:defRPr sz="1200"/>
            </a:lvl4pPr>
            <a:lvl5pPr marL="2000250" indent="-171450">
              <a:spcBef>
                <a:spcPts val="1000"/>
              </a:spcBef>
              <a:spcAft>
                <a:spcPts val="800"/>
              </a:spcAft>
              <a:buClr>
                <a:schemeClr val="accent2"/>
              </a:buClr>
              <a:buFont typeface="Arial" panose="020B060402020202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1/17/2025</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451467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DF76A42-387B-8D66-1214-D40462070066}"/>
              </a:ext>
              <a:ext uri="{C183D7F6-B498-43B3-948B-1728B52AA6E4}">
                <adec:decorative xmlns:adec="http://schemas.microsoft.com/office/drawing/2017/decorative" val="1"/>
              </a:ext>
            </a:extLst>
          </p:cNvPr>
          <p:cNvSpPr/>
          <p:nvPr userDrawn="1"/>
        </p:nvSpPr>
        <p:spPr>
          <a:xfrm>
            <a:off x="7940621" y="704193"/>
            <a:ext cx="2296455" cy="22964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D2ACE818-46EF-547E-9315-A849483036BF}"/>
              </a:ext>
              <a:ext uri="{C183D7F6-B498-43B3-948B-1728B52AA6E4}">
                <adec:decorative xmlns:adec="http://schemas.microsoft.com/office/drawing/2017/decorative" val="1"/>
              </a:ext>
            </a:extLst>
          </p:cNvPr>
          <p:cNvGrpSpPr/>
          <p:nvPr userDrawn="1"/>
        </p:nvGrpSpPr>
        <p:grpSpPr>
          <a:xfrm>
            <a:off x="577652" y="0"/>
            <a:ext cx="8798419" cy="6816262"/>
            <a:chOff x="577652" y="-28502"/>
            <a:chExt cx="8798419" cy="6816262"/>
          </a:xfrm>
        </p:grpSpPr>
        <p:sp>
          <p:nvSpPr>
            <p:cNvPr id="9" name="Oval 8">
              <a:extLst>
                <a:ext uri="{FF2B5EF4-FFF2-40B4-BE49-F238E27FC236}">
                  <a16:creationId xmlns:a16="http://schemas.microsoft.com/office/drawing/2014/main" id="{E9644D21-8793-9A96-F305-5D20EE342B26}"/>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DF8D7AEF-C845-09F0-F31C-20B32BBA1EBA}"/>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5F9D44CB-887B-C74D-3E96-5607E84DAEFF}"/>
                </a:ext>
              </a:extLst>
            </p:cNvPr>
            <p:cNvSpPr/>
            <p:nvPr userDrawn="1"/>
          </p:nvSpPr>
          <p:spPr>
            <a:xfrm>
              <a:off x="577652" y="1085116"/>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9">
            <a:extLst>
              <a:ext uri="{FF2B5EF4-FFF2-40B4-BE49-F238E27FC236}">
                <a16:creationId xmlns:a16="http://schemas.microsoft.com/office/drawing/2014/main" id="{87D193F4-2337-0048-1BE7-C9A8154191F9}"/>
              </a:ext>
              <a:ext uri="{C183D7F6-B498-43B3-948B-1728B52AA6E4}">
                <adec:decorative xmlns:adec="http://schemas.microsoft.com/office/drawing/2017/decorative" val="1"/>
              </a:ext>
            </a:extLst>
          </p:cNvPr>
          <p:cNvSpPr/>
          <p:nvPr userDrawn="1"/>
        </p:nvSpPr>
        <p:spPr>
          <a:xfrm rot="16200000" flipH="1">
            <a:off x="936118" y="5508455"/>
            <a:ext cx="1082566" cy="1616525"/>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45EE4510-BCBA-C39A-BEF1-A391A3304F88}"/>
              </a:ext>
              <a:ext uri="{C183D7F6-B498-43B3-948B-1728B52AA6E4}">
                <adec:decorative xmlns:adec="http://schemas.microsoft.com/office/drawing/2017/decorative" val="1"/>
              </a:ext>
            </a:extLst>
          </p:cNvPr>
          <p:cNvCxnSpPr>
            <a:cxnSpLocks/>
          </p:cNvCxnSpPr>
          <p:nvPr userDrawn="1"/>
        </p:nvCxnSpPr>
        <p:spPr>
          <a:xfrm>
            <a:off x="11494655" y="5270490"/>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2815929" y="1349825"/>
            <a:ext cx="6560142" cy="3063149"/>
          </a:xfrm>
        </p:spPr>
        <p:txBody>
          <a:bodyPr anchor="ctr">
            <a:noAutofit/>
          </a:bodyPr>
          <a:lstStyle>
            <a:lvl1pPr algn="ctr">
              <a:defRPr sz="6000">
                <a:solidFill>
                  <a:schemeClr val="bg1"/>
                </a:solidFill>
              </a:defRPr>
            </a:lvl1pPr>
          </a:lstStyle>
          <a:p>
            <a:r>
              <a:rPr lang="ro-RO"/>
              <a:t>Faceți clic pentru a edita stilul de titlu coordonator</a:t>
            </a:r>
            <a:endParaRPr lang="en-US" dirty="0"/>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2815929" y="4412973"/>
            <a:ext cx="6560142" cy="1935571"/>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fld id="{D6D8061D-18C3-4F4F-85EF-561633F58754}" type="datetimeFigureOut">
              <a:rPr lang="en-US" smtClean="0"/>
              <a:t>1/17/2025</a:t>
            </a:fld>
            <a:endParaRPr lang="en-US" dirty="0"/>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745283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D6D8061D-18C3-4F4F-85EF-561633F58754}" type="datetimeFigureOut">
              <a:rPr lang="en-US" smtClean="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837771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p:txBody>
          <a:bodyPr anchor="ctr" anchorCtr="0">
            <a:noAutofit/>
          </a:bodyPr>
          <a:lstStyle/>
          <a:p>
            <a:r>
              <a:rPr lang="en-US" dirty="0"/>
              <a:t>Click to add title</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1/17/2025</a:t>
            </a:fld>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8" name="Table Placeholder 7">
            <a:extLst>
              <a:ext uri="{FF2B5EF4-FFF2-40B4-BE49-F238E27FC236}">
                <a16:creationId xmlns:a16="http://schemas.microsoft.com/office/drawing/2014/main" id="{0CEAFE70-86D3-8690-31CA-F9A1FBA494D0}"/>
              </a:ext>
            </a:extLst>
          </p:cNvPr>
          <p:cNvSpPr>
            <a:spLocks noGrp="1"/>
          </p:cNvSpPr>
          <p:nvPr>
            <p:ph type="tbl" sz="quarter" idx="13"/>
          </p:nvPr>
        </p:nvSpPr>
        <p:spPr>
          <a:xfrm>
            <a:off x="838199" y="1825625"/>
            <a:ext cx="10515600" cy="4297680"/>
          </a:xfrm>
        </p:spPr>
        <p:txBody>
          <a:bodyPr>
            <a:normAutofit/>
          </a:bodyPr>
          <a:lstStyle>
            <a:lvl1pPr>
              <a:defRPr sz="2400"/>
            </a:lvl1pPr>
          </a:lstStyle>
          <a:p>
            <a:r>
              <a:rPr lang="ro-RO"/>
              <a:t>Faceți clic pe pictogramă pentru a adăuga un tabel</a:t>
            </a:r>
            <a:endParaRPr lang="en-US" dirty="0"/>
          </a:p>
        </p:txBody>
      </p:sp>
    </p:spTree>
    <p:extLst>
      <p:ext uri="{BB962C8B-B14F-4D97-AF65-F5344CB8AC3E}">
        <p14:creationId xmlns:p14="http://schemas.microsoft.com/office/powerpoint/2010/main" val="571900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oar titlu">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429764-E305-A48D-5244-9BCD20902244}"/>
              </a:ext>
              <a:ext uri="{C183D7F6-B498-43B3-948B-1728B52AA6E4}">
                <adec:decorative xmlns:adec="http://schemas.microsoft.com/office/drawing/2017/decorative" val="1"/>
              </a:ext>
            </a:extLst>
          </p:cNvPr>
          <p:cNvGrpSpPr/>
          <p:nvPr userDrawn="1"/>
        </p:nvGrpSpPr>
        <p:grpSpPr>
          <a:xfrm>
            <a:off x="0" y="0"/>
            <a:ext cx="12192000" cy="8286859"/>
            <a:chOff x="0" y="1"/>
            <a:chExt cx="12192000" cy="8286859"/>
          </a:xfrm>
        </p:grpSpPr>
        <p:sp>
          <p:nvSpPr>
            <p:cNvPr id="7" name="Freeform 13">
              <a:extLst>
                <a:ext uri="{FF2B5EF4-FFF2-40B4-BE49-F238E27FC236}">
                  <a16:creationId xmlns:a16="http://schemas.microsoft.com/office/drawing/2014/main" id="{45F65CE3-2411-E8E5-B72E-F5CBEC4DDC55}"/>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B6B51B3-AA6C-9C5E-7032-5AEA05D45908}"/>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9" name="Freeform: Shape 13">
              <a:extLst>
                <a:ext uri="{FF2B5EF4-FFF2-40B4-BE49-F238E27FC236}">
                  <a16:creationId xmlns:a16="http://schemas.microsoft.com/office/drawing/2014/main" id="{4F28561D-5B3C-F08A-F7B5-48E6B74EAEBD}"/>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Shape 15">
              <a:extLst>
                <a:ext uri="{FF2B5EF4-FFF2-40B4-BE49-F238E27FC236}">
                  <a16:creationId xmlns:a16="http://schemas.microsoft.com/office/drawing/2014/main" id="{7BD7FF70-44B7-E753-26CD-E228B56C2517}"/>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DF9EE857-93B9-ACF6-2AB4-2A29C4B94776}"/>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Freeform: Shape 19">
              <a:extLst>
                <a:ext uri="{FF2B5EF4-FFF2-40B4-BE49-F238E27FC236}">
                  <a16:creationId xmlns:a16="http://schemas.microsoft.com/office/drawing/2014/main" id="{75030D84-5EEB-A095-3D43-0ED22BDB8406}"/>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Arc 12">
              <a:extLst>
                <a:ext uri="{FF2B5EF4-FFF2-40B4-BE49-F238E27FC236}">
                  <a16:creationId xmlns:a16="http://schemas.microsoft.com/office/drawing/2014/main" id="{26E6DE3E-6851-19AD-2E60-22F006238173}"/>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5184474" y="2949739"/>
            <a:ext cx="6261291" cy="2396686"/>
          </a:xfrm>
        </p:spPr>
        <p:txBody>
          <a:bodyPr anchor="b" anchorCtr="0">
            <a:noAutofit/>
          </a:bodyPr>
          <a:lstStyle>
            <a:lvl1pPr algn="r">
              <a:defRPr sz="4400">
                <a:solidFill>
                  <a:schemeClr val="bg1"/>
                </a:solidFill>
              </a:defRPr>
            </a:lvl1pPr>
          </a:lstStyle>
          <a:p>
            <a:r>
              <a:rPr lang="en-US" dirty="0"/>
              <a:t>Click to add title</a:t>
            </a:r>
          </a:p>
        </p:txBody>
      </p:sp>
    </p:spTree>
    <p:extLst>
      <p:ext uri="{BB962C8B-B14F-4D97-AF65-F5344CB8AC3E}">
        <p14:creationId xmlns:p14="http://schemas.microsoft.com/office/powerpoint/2010/main" val="3424675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bg1"/>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9EF93C3C-09E9-6CD0-EF4B-6DE09539EE7A}"/>
              </a:ext>
            </a:extLst>
          </p:cNvPr>
          <p:cNvSpPr>
            <a:spLocks noGrp="1"/>
          </p:cNvSpPr>
          <p:nvPr>
            <p:ph type="pic" sz="quarter" idx="10" hasCustomPrompt="1"/>
          </p:nvPr>
        </p:nvSpPr>
        <p:spPr>
          <a:xfrm>
            <a:off x="0" y="0"/>
            <a:ext cx="12192000" cy="6858000"/>
          </a:xfrm>
          <a:custGeom>
            <a:avLst/>
            <a:gdLst>
              <a:gd name="connsiteX0" fmla="*/ 9011782 w 12192000"/>
              <a:gd name="connsiteY0" fmla="*/ 4817511 h 6858000"/>
              <a:gd name="connsiteX1" fmla="*/ 8937059 w 12192000"/>
              <a:gd name="connsiteY1" fmla="*/ 4972626 h 6858000"/>
              <a:gd name="connsiteX2" fmla="*/ 8588084 w 12192000"/>
              <a:gd name="connsiteY2" fmla="*/ 5489438 h 6858000"/>
              <a:gd name="connsiteX3" fmla="*/ 8565206 w 12192000"/>
              <a:gd name="connsiteY3" fmla="*/ 5514611 h 6858000"/>
              <a:gd name="connsiteX4" fmla="*/ 8569944 w 12192000"/>
              <a:gd name="connsiteY4" fmla="*/ 5520198 h 6858000"/>
              <a:gd name="connsiteX5" fmla="*/ 8878607 w 12192000"/>
              <a:gd name="connsiteY5" fmla="*/ 5644582 h 6858000"/>
              <a:gd name="connsiteX6" fmla="*/ 9315123 w 12192000"/>
              <a:gd name="connsiteY6" fmla="*/ 5219907 h 6858000"/>
              <a:gd name="connsiteX7" fmla="*/ 9048519 w 12192000"/>
              <a:gd name="connsiteY7" fmla="*/ 4828605 h 6858000"/>
              <a:gd name="connsiteX8" fmla="*/ 6096000 w 12192000"/>
              <a:gd name="connsiteY8" fmla="*/ 200625 h 6858000"/>
              <a:gd name="connsiteX9" fmla="*/ 2867625 w 12192000"/>
              <a:gd name="connsiteY9" fmla="*/ 3429000 h 6858000"/>
              <a:gd name="connsiteX10" fmla="*/ 6096000 w 12192000"/>
              <a:gd name="connsiteY10" fmla="*/ 6657375 h 6858000"/>
              <a:gd name="connsiteX11" fmla="*/ 9324375 w 12192000"/>
              <a:gd name="connsiteY11" fmla="*/ 3429000 h 6858000"/>
              <a:gd name="connsiteX12" fmla="*/ 6096000 w 12192000"/>
              <a:gd name="connsiteY12" fmla="*/ 200625 h 6858000"/>
              <a:gd name="connsiteX13" fmla="*/ 0 w 12192000"/>
              <a:gd name="connsiteY13" fmla="*/ 0 h 6858000"/>
              <a:gd name="connsiteX14" fmla="*/ 12192000 w 12192000"/>
              <a:gd name="connsiteY14" fmla="*/ 0 h 6858000"/>
              <a:gd name="connsiteX15" fmla="*/ 12192000 w 12192000"/>
              <a:gd name="connsiteY15" fmla="*/ 6858000 h 6858000"/>
              <a:gd name="connsiteX16" fmla="*/ 0 w 12192000"/>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0" h="6858000">
                <a:moveTo>
                  <a:pt x="9011782" y="4817511"/>
                </a:moveTo>
                <a:lnTo>
                  <a:pt x="8937059" y="4972626"/>
                </a:lnTo>
                <a:cubicBezTo>
                  <a:pt x="8837255" y="5156349"/>
                  <a:pt x="8720206" y="5329344"/>
                  <a:pt x="8588084" y="5489438"/>
                </a:cubicBezTo>
                <a:lnTo>
                  <a:pt x="8565206" y="5514611"/>
                </a:lnTo>
                <a:lnTo>
                  <a:pt x="8569944" y="5520198"/>
                </a:lnTo>
                <a:cubicBezTo>
                  <a:pt x="8648938" y="5597049"/>
                  <a:pt x="8758066" y="5644582"/>
                  <a:pt x="8878607" y="5644582"/>
                </a:cubicBezTo>
                <a:cubicBezTo>
                  <a:pt x="9119688" y="5644582"/>
                  <a:pt x="9315123" y="5454449"/>
                  <a:pt x="9315123" y="5219907"/>
                </a:cubicBezTo>
                <a:cubicBezTo>
                  <a:pt x="9315123" y="5044001"/>
                  <a:pt x="9205191" y="4893074"/>
                  <a:pt x="9048519" y="4828605"/>
                </a:cubicBezTo>
                <a:close/>
                <a:moveTo>
                  <a:pt x="6096000" y="200625"/>
                </a:moveTo>
                <a:cubicBezTo>
                  <a:pt x="4313018" y="200625"/>
                  <a:pt x="2867625" y="1646018"/>
                  <a:pt x="2867625" y="3429000"/>
                </a:cubicBezTo>
                <a:cubicBezTo>
                  <a:pt x="2867625" y="5211982"/>
                  <a:pt x="4313018" y="6657375"/>
                  <a:pt x="6096000" y="6657375"/>
                </a:cubicBezTo>
                <a:cubicBezTo>
                  <a:pt x="7878982" y="6657375"/>
                  <a:pt x="9324375" y="5211982"/>
                  <a:pt x="9324375" y="3429000"/>
                </a:cubicBezTo>
                <a:cubicBezTo>
                  <a:pt x="9324375" y="1646018"/>
                  <a:pt x="7878982" y="200625"/>
                  <a:pt x="6096000" y="200625"/>
                </a:cubicBezTo>
                <a:close/>
                <a:moveTo>
                  <a:pt x="0" y="0"/>
                </a:moveTo>
                <a:lnTo>
                  <a:pt x="12192000" y="0"/>
                </a:lnTo>
                <a:lnTo>
                  <a:pt x="12192000" y="6858000"/>
                </a:lnTo>
                <a:lnTo>
                  <a:pt x="0" y="6858000"/>
                </a:lnTo>
                <a:close/>
              </a:path>
            </a:pathLst>
          </a:custGeom>
          <a:solidFill>
            <a:schemeClr val="tx1"/>
          </a:solidFill>
        </p:spPr>
        <p:txBody>
          <a:bodyPr wrap="square">
            <a:noAutofit/>
          </a:bodyPr>
          <a:lstStyle>
            <a:lvl1pPr marL="0" indent="0" algn="l">
              <a:buNone/>
              <a:defRPr sz="2000">
                <a:solidFill>
                  <a:schemeClr val="bg1"/>
                </a:solidFill>
              </a:defRPr>
            </a:lvl1pPr>
          </a:lstStyle>
          <a:p>
            <a:r>
              <a:rPr lang="en-US" dirty="0"/>
              <a:t>Click icon to insert picture</a:t>
            </a:r>
          </a:p>
        </p:txBody>
      </p:sp>
      <p:sp>
        <p:nvSpPr>
          <p:cNvPr id="3" name="Arc 2">
            <a:extLst>
              <a:ext uri="{FF2B5EF4-FFF2-40B4-BE49-F238E27FC236}">
                <a16:creationId xmlns:a16="http://schemas.microsoft.com/office/drawing/2014/main" id="{D5C3C4BD-DFDB-76B4-17CA-7DA4D1729FA1}"/>
              </a:ext>
              <a:ext uri="{C183D7F6-B498-43B3-948B-1728B52AA6E4}">
                <adec:decorative xmlns:adec="http://schemas.microsoft.com/office/drawing/2017/decorative" val="1"/>
              </a:ext>
            </a:extLst>
          </p:cNvPr>
          <p:cNvSpPr/>
          <p:nvPr userDrawn="1"/>
        </p:nvSpPr>
        <p:spPr>
          <a:xfrm rot="9366740" flipV="1">
            <a:off x="2557952" y="-89828"/>
            <a:ext cx="7173200" cy="7173200"/>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11">
            <a:extLst>
              <a:ext uri="{FF2B5EF4-FFF2-40B4-BE49-F238E27FC236}">
                <a16:creationId xmlns:a16="http://schemas.microsoft.com/office/drawing/2014/main" id="{2B04B61C-6467-D51D-0AF4-5C7D05F36CB5}"/>
              </a:ext>
            </a:extLst>
          </p:cNvPr>
          <p:cNvSpPr>
            <a:spLocks noGrp="1"/>
          </p:cNvSpPr>
          <p:nvPr>
            <p:ph type="title" hasCustomPrompt="1"/>
          </p:nvPr>
        </p:nvSpPr>
        <p:spPr>
          <a:xfrm>
            <a:off x="2868168" y="923544"/>
            <a:ext cx="6455664" cy="5010912"/>
          </a:xfrm>
          <a:prstGeom prst="rect">
            <a:avLst/>
          </a:prstGeom>
          <a:noFill/>
        </p:spPr>
        <p:txBody>
          <a:bodyPr lIns="0" rIns="0">
            <a:normAutofit/>
          </a:bodyPr>
          <a:lstStyle>
            <a:lvl1pPr algn="ctr">
              <a:defRPr sz="6000"/>
            </a:lvl1pPr>
          </a:lstStyle>
          <a:p>
            <a:r>
              <a:rPr lang="en-US" dirty="0"/>
              <a:t>Click to add title</a:t>
            </a:r>
          </a:p>
        </p:txBody>
      </p:sp>
      <p:sp>
        <p:nvSpPr>
          <p:cNvPr id="4" name="Freeform: Shape 3">
            <a:extLst>
              <a:ext uri="{FF2B5EF4-FFF2-40B4-BE49-F238E27FC236}">
                <a16:creationId xmlns:a16="http://schemas.microsoft.com/office/drawing/2014/main" id="{47A19F4B-D154-3EB2-F86A-9A63283A3EA6}"/>
              </a:ext>
              <a:ext uri="{C183D7F6-B498-43B3-948B-1728B52AA6E4}">
                <adec:decorative xmlns:adec="http://schemas.microsoft.com/office/drawing/2017/decorative" val="1"/>
              </a:ext>
            </a:extLst>
          </p:cNvPr>
          <p:cNvSpPr>
            <a:spLocks/>
          </p:cNvSpPr>
          <p:nvPr userDrawn="1"/>
        </p:nvSpPr>
        <p:spPr>
          <a:xfrm>
            <a:off x="8565206" y="4817511"/>
            <a:ext cx="749917" cy="827071"/>
          </a:xfrm>
          <a:custGeom>
            <a:avLst/>
            <a:gdLst>
              <a:gd name="connsiteX0" fmla="*/ 446576 w 749917"/>
              <a:gd name="connsiteY0" fmla="*/ 0 h 827071"/>
              <a:gd name="connsiteX1" fmla="*/ 483313 w 749917"/>
              <a:gd name="connsiteY1" fmla="*/ 11094 h 827071"/>
              <a:gd name="connsiteX2" fmla="*/ 749917 w 749917"/>
              <a:gd name="connsiteY2" fmla="*/ 402396 h 827071"/>
              <a:gd name="connsiteX3" fmla="*/ 313401 w 749917"/>
              <a:gd name="connsiteY3" fmla="*/ 827071 h 827071"/>
              <a:gd name="connsiteX4" fmla="*/ 4738 w 749917"/>
              <a:gd name="connsiteY4" fmla="*/ 702687 h 827071"/>
              <a:gd name="connsiteX5" fmla="*/ 0 w 749917"/>
              <a:gd name="connsiteY5" fmla="*/ 697100 h 827071"/>
              <a:gd name="connsiteX6" fmla="*/ 22878 w 749917"/>
              <a:gd name="connsiteY6" fmla="*/ 671927 h 827071"/>
              <a:gd name="connsiteX7" fmla="*/ 371853 w 749917"/>
              <a:gd name="connsiteY7" fmla="*/ 155115 h 827071"/>
              <a:gd name="connsiteX8" fmla="*/ 446576 w 749917"/>
              <a:gd name="connsiteY8" fmla="*/ 0 h 82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917" h="827071">
                <a:moveTo>
                  <a:pt x="446576" y="0"/>
                </a:moveTo>
                <a:lnTo>
                  <a:pt x="483313" y="11094"/>
                </a:lnTo>
                <a:cubicBezTo>
                  <a:pt x="639985" y="75563"/>
                  <a:pt x="749917" y="226490"/>
                  <a:pt x="749917" y="402396"/>
                </a:cubicBezTo>
                <a:cubicBezTo>
                  <a:pt x="749917" y="636938"/>
                  <a:pt x="554482" y="827071"/>
                  <a:pt x="313401" y="827071"/>
                </a:cubicBezTo>
                <a:cubicBezTo>
                  <a:pt x="192860" y="827071"/>
                  <a:pt x="83732" y="779538"/>
                  <a:pt x="4738" y="702687"/>
                </a:cubicBezTo>
                <a:lnTo>
                  <a:pt x="0" y="697100"/>
                </a:lnTo>
                <a:lnTo>
                  <a:pt x="22878" y="671927"/>
                </a:lnTo>
                <a:cubicBezTo>
                  <a:pt x="155000" y="511833"/>
                  <a:pt x="272049" y="338838"/>
                  <a:pt x="371853" y="155115"/>
                </a:cubicBezTo>
                <a:lnTo>
                  <a:pt x="4465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420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807BCF9-2F5B-200E-2E6C-E177DB56ECB0}"/>
              </a:ext>
              <a:ext uri="{C183D7F6-B498-43B3-948B-1728B52AA6E4}">
                <adec:decorative xmlns:adec="http://schemas.microsoft.com/office/drawing/2017/decorative" val="1"/>
              </a:ext>
            </a:extLst>
          </p:cNvPr>
          <p:cNvGrpSpPr/>
          <p:nvPr userDrawn="1"/>
        </p:nvGrpSpPr>
        <p:grpSpPr>
          <a:xfrm>
            <a:off x="0" y="7458"/>
            <a:ext cx="7083733" cy="6182202"/>
            <a:chOff x="0" y="7460"/>
            <a:chExt cx="7083733" cy="6182202"/>
          </a:xfrm>
        </p:grpSpPr>
        <p:sp>
          <p:nvSpPr>
            <p:cNvPr id="9" name="Freeform: Shape 14">
              <a:extLst>
                <a:ext uri="{FF2B5EF4-FFF2-40B4-BE49-F238E27FC236}">
                  <a16:creationId xmlns:a16="http://schemas.microsoft.com/office/drawing/2014/main" id="{7A624B2B-50FD-9351-987F-2E5A5472CAB6}"/>
                </a:ext>
              </a:extLst>
            </p:cNvPr>
            <p:cNvSpPr/>
            <p:nvPr userDrawn="1"/>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Shape 13">
              <a:extLst>
                <a:ext uri="{FF2B5EF4-FFF2-40B4-BE49-F238E27FC236}">
                  <a16:creationId xmlns:a16="http://schemas.microsoft.com/office/drawing/2014/main" id="{51E534EE-E0F1-2BD9-9A82-7656B90A2D9D}"/>
                </a:ext>
              </a:extLst>
            </p:cNvPr>
            <p:cNvSpPr/>
            <p:nvPr userDrawn="1"/>
          </p:nvSpPr>
          <p:spPr>
            <a:xfrm>
              <a:off x="6234405" y="7460"/>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838200" y="198437"/>
            <a:ext cx="5257800" cy="2324046"/>
          </a:xfrm>
        </p:spPr>
        <p:txBody>
          <a:bodyPr anchor="b" anchorCtr="0">
            <a:noAutofit/>
          </a:bodyPr>
          <a:lstStyle>
            <a:lvl1pPr>
              <a:defRPr/>
            </a:lvl1pPr>
          </a:lstStyle>
          <a:p>
            <a:r>
              <a:rPr lang="ro-RO"/>
              <a:t>Faceți clic pentru a edita stilul de titlu coordonator</a:t>
            </a:r>
            <a:endParaRPr lang="en-US" dirty="0"/>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2657316"/>
            <a:ext cx="5257800" cy="3369858"/>
          </a:xfrm>
        </p:spPr>
        <p:txBody>
          <a:bodyPr>
            <a:normAutofit/>
          </a:bodyPr>
          <a:lstStyle>
            <a:lvl1pPr marL="0" indent="0">
              <a:spcBef>
                <a:spcPts val="1000"/>
              </a:spcBef>
              <a:spcAft>
                <a:spcPts val="800"/>
              </a:spcAft>
              <a:buNone/>
              <a:defRPr sz="1800"/>
            </a:lvl1pPr>
            <a:lvl2pPr marL="742950" indent="-285750">
              <a:spcBef>
                <a:spcPts val="1000"/>
              </a:spcBef>
              <a:spcAft>
                <a:spcPts val="800"/>
              </a:spcAft>
              <a:buClr>
                <a:schemeClr val="accent2"/>
              </a:buClr>
              <a:buFont typeface="Arial" panose="020B0604020202020204" pitchFamily="34" charset="0"/>
              <a:buChar char="•"/>
              <a:defRPr sz="1600"/>
            </a:lvl2pPr>
            <a:lvl3pPr marL="1200150" indent="-285750">
              <a:spcBef>
                <a:spcPts val="1000"/>
              </a:spcBef>
              <a:spcAft>
                <a:spcPts val="800"/>
              </a:spcAft>
              <a:buClr>
                <a:schemeClr val="accent2"/>
              </a:buClr>
              <a:buFont typeface="Arial" panose="020B0604020202020204" pitchFamily="34" charset="0"/>
              <a:buChar char="•"/>
              <a:defRPr sz="1400"/>
            </a:lvl3pPr>
            <a:lvl4pPr marL="1543050" indent="-171450">
              <a:spcBef>
                <a:spcPts val="1000"/>
              </a:spcBef>
              <a:spcAft>
                <a:spcPts val="800"/>
              </a:spcAft>
              <a:buClr>
                <a:schemeClr val="accent2"/>
              </a:buClr>
              <a:buFont typeface="Arial" panose="020B0604020202020204" pitchFamily="34" charset="0"/>
              <a:buChar char="•"/>
              <a:defRPr sz="1200"/>
            </a:lvl4pPr>
            <a:lvl5pPr marL="2000250" indent="-171450">
              <a:spcBef>
                <a:spcPts val="1000"/>
              </a:spcBef>
              <a:spcAft>
                <a:spcPts val="800"/>
              </a:spcAft>
              <a:buClr>
                <a:schemeClr val="accent2"/>
              </a:buClr>
              <a:buFont typeface="Arial" panose="020B060402020202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BC013AD6-0EF3-2B25-DDBD-2DF706123AEE}"/>
              </a:ext>
            </a:extLst>
          </p:cNvPr>
          <p:cNvSpPr>
            <a:spLocks noGrp="1"/>
          </p:cNvSpPr>
          <p:nvPr>
            <p:ph type="pic" sz="quarter" idx="13"/>
          </p:nvPr>
        </p:nvSpPr>
        <p:spPr>
          <a:xfrm>
            <a:off x="6413114" y="845068"/>
            <a:ext cx="5193792" cy="5193792"/>
          </a:xfrm>
          <a:prstGeom prst="ellipse">
            <a:avLst/>
          </a:prstGeom>
        </p:spPr>
        <p:txBody>
          <a:bodyPr/>
          <a:lstStyle>
            <a:lvl1pPr marL="0" indent="0" algn="ctr">
              <a:buNone/>
              <a:defRPr/>
            </a:lvl1pPr>
          </a:lstStyle>
          <a:p>
            <a:r>
              <a:rPr lang="ro-RO"/>
              <a:t>Faceți clic pe pictogramă pentru a adăuga o imagine</a:t>
            </a:r>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1/17/2025</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845438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nd Tab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21BD3DB-6F51-C1AE-FF0E-D0BDCB55F30B}"/>
              </a:ext>
              <a:ext uri="{C183D7F6-B498-43B3-948B-1728B52AA6E4}">
                <adec:decorative xmlns:adec="http://schemas.microsoft.com/office/drawing/2017/decorative" val="1"/>
              </a:ext>
            </a:extLst>
          </p:cNvPr>
          <p:cNvGrpSpPr/>
          <p:nvPr userDrawn="1"/>
        </p:nvGrpSpPr>
        <p:grpSpPr>
          <a:xfrm>
            <a:off x="123536" y="2"/>
            <a:ext cx="11220225" cy="6857998"/>
            <a:chOff x="123536" y="2"/>
            <a:chExt cx="11220225" cy="6857998"/>
          </a:xfrm>
        </p:grpSpPr>
        <p:sp>
          <p:nvSpPr>
            <p:cNvPr id="12" name="Freeform: Shape 7">
              <a:extLst>
                <a:ext uri="{FF2B5EF4-FFF2-40B4-BE49-F238E27FC236}">
                  <a16:creationId xmlns:a16="http://schemas.microsoft.com/office/drawing/2014/main" id="{59903C17-0733-BE0C-7392-283FEC2E98B0}"/>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Shape 1">
              <a:extLst>
                <a:ext uri="{FF2B5EF4-FFF2-40B4-BE49-F238E27FC236}">
                  <a16:creationId xmlns:a16="http://schemas.microsoft.com/office/drawing/2014/main" id="{898A3450-9C87-13ED-79CC-F4F65D14FF72}"/>
                </a:ext>
              </a:extLst>
            </p:cNvPr>
            <p:cNvSpPr/>
            <p:nvPr userDrawn="1"/>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1825625"/>
            <a:ext cx="2882462" cy="4297678"/>
          </a:xfrm>
        </p:spPr>
        <p:txBody>
          <a:bodyPr>
            <a:normAutofit/>
          </a:bodyPr>
          <a:lstStyle>
            <a:lvl1pPr marL="0" indent="0">
              <a:spcBef>
                <a:spcPts val="1000"/>
              </a:spcBef>
              <a:spcAft>
                <a:spcPts val="800"/>
              </a:spcAft>
              <a:buNone/>
              <a:defRPr sz="1800"/>
            </a:lvl1pPr>
            <a:lvl2pPr marL="742950" indent="-285750">
              <a:spcBef>
                <a:spcPts val="1000"/>
              </a:spcBef>
              <a:spcAft>
                <a:spcPts val="800"/>
              </a:spcAft>
              <a:buClr>
                <a:schemeClr val="accent2"/>
              </a:buClr>
              <a:buFont typeface="Arial" panose="020B0604020202020204" pitchFamily="34" charset="0"/>
              <a:buChar char="•"/>
              <a:defRPr sz="1600"/>
            </a:lvl2pPr>
            <a:lvl3pPr marL="1200150" indent="-285750">
              <a:spcBef>
                <a:spcPts val="1000"/>
              </a:spcBef>
              <a:spcAft>
                <a:spcPts val="800"/>
              </a:spcAft>
              <a:buClr>
                <a:schemeClr val="accent2"/>
              </a:buClr>
              <a:buFont typeface="Arial" panose="020B0604020202020204" pitchFamily="34" charset="0"/>
              <a:buChar char="•"/>
              <a:defRPr sz="1400"/>
            </a:lvl3pPr>
            <a:lvl4pPr marL="1543050" indent="-171450">
              <a:spcBef>
                <a:spcPts val="1000"/>
              </a:spcBef>
              <a:spcAft>
                <a:spcPts val="800"/>
              </a:spcAft>
              <a:buClr>
                <a:schemeClr val="accent2"/>
              </a:buClr>
              <a:buFont typeface="Arial" panose="020B0604020202020204" pitchFamily="34" charset="0"/>
              <a:buChar char="•"/>
              <a:defRPr sz="1200"/>
            </a:lvl4pPr>
            <a:lvl5pPr marL="2000250" indent="-171450">
              <a:spcBef>
                <a:spcPts val="1000"/>
              </a:spcBef>
              <a:spcAft>
                <a:spcPts val="800"/>
              </a:spcAft>
              <a:buClr>
                <a:schemeClr val="accent2"/>
              </a:buClr>
              <a:buFont typeface="Arial" panose="020B060402020202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423FEB60-8FB5-7F10-EDD7-8AB4B3139EF6}"/>
              </a:ext>
            </a:extLst>
          </p:cNvPr>
          <p:cNvSpPr>
            <a:spLocks noGrp="1"/>
          </p:cNvSpPr>
          <p:nvPr>
            <p:ph type="tbl" sz="quarter" idx="13"/>
          </p:nvPr>
        </p:nvSpPr>
        <p:spPr>
          <a:xfrm>
            <a:off x="4038599" y="1825625"/>
            <a:ext cx="7315199" cy="4297680"/>
          </a:xfrm>
        </p:spPr>
        <p:txBody>
          <a:bodyPr>
            <a:normAutofit/>
          </a:bodyPr>
          <a:lstStyle>
            <a:lvl1pPr marL="0" indent="0">
              <a:buNone/>
              <a:defRPr sz="2400"/>
            </a:lvl1pPr>
          </a:lstStyle>
          <a:p>
            <a:r>
              <a:rPr lang="ro-RO"/>
              <a:t>Faceți clic pe pictogramă pentru a adăuga un tabel</a:t>
            </a:r>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1/17/2025</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80815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ntet secțiun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D6D8061D-18C3-4F4F-85EF-561633F58754}" type="datetimeFigureOut">
              <a:rPr lang="en-US" smtClean="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832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D6D8061D-18C3-4F4F-85EF-561633F58754}" type="datetimeFigureOut">
              <a:rPr lang="en-US" smtClean="0"/>
              <a:t>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983966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1024128" y="2967788"/>
            <a:ext cx="4754880" cy="3341572"/>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o-RO"/>
              <a:t>Faceţi clic pentru a edita Master stiluri text</a:t>
            </a:r>
          </a:p>
        </p:txBody>
      </p:sp>
      <p:sp>
        <p:nvSpPr>
          <p:cNvPr id="6" name="Content Placeholder 5"/>
          <p:cNvSpPr>
            <a:spLocks noGrp="1"/>
          </p:cNvSpPr>
          <p:nvPr>
            <p:ph sz="quarter" idx="4"/>
          </p:nvPr>
        </p:nvSpPr>
        <p:spPr>
          <a:xfrm>
            <a:off x="5990888" y="2967788"/>
            <a:ext cx="4754880" cy="3341572"/>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D6D8061D-18C3-4F4F-85EF-561633F58754}" type="datetimeFigureOut">
              <a:rPr lang="en-US" smtClean="0"/>
              <a:t>1/17/2025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250354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grpSp>
        <p:nvGrpSpPr>
          <p:cNvPr id="6" name="Group 1">
            <a:extLst>
              <a:ext uri="{FF2B5EF4-FFF2-40B4-BE49-F238E27FC236}">
                <a16:creationId xmlns:a16="http://schemas.microsoft.com/office/drawing/2014/main" id="{3E0758A4-55FD-66F6-91C7-FE88C52B3204}"/>
              </a:ext>
              <a:ext uri="{C183D7F6-B498-43B3-948B-1728B52AA6E4}">
                <adec:decorative xmlns:adec="http://schemas.microsoft.com/office/drawing/2017/decorative" val="1"/>
              </a:ext>
            </a:extLst>
          </p:cNvPr>
          <p:cNvGrpSpPr/>
          <p:nvPr userDrawn="1"/>
        </p:nvGrpSpPr>
        <p:grpSpPr>
          <a:xfrm>
            <a:off x="0" y="0"/>
            <a:ext cx="12192000" cy="8286859"/>
            <a:chOff x="0" y="1"/>
            <a:chExt cx="12192000" cy="8286859"/>
          </a:xfrm>
        </p:grpSpPr>
        <p:sp>
          <p:nvSpPr>
            <p:cNvPr id="7" name="Freeform 13">
              <a:extLst>
                <a:ext uri="{FF2B5EF4-FFF2-40B4-BE49-F238E27FC236}">
                  <a16:creationId xmlns:a16="http://schemas.microsoft.com/office/drawing/2014/main" id="{E02C9C90-B181-D8E5-EDE7-4FF6A3C476C1}"/>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BE232961-E160-9EEF-8C86-4562C03E6B02}"/>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9" name="Freeform: Shape 13">
              <a:extLst>
                <a:ext uri="{FF2B5EF4-FFF2-40B4-BE49-F238E27FC236}">
                  <a16:creationId xmlns:a16="http://schemas.microsoft.com/office/drawing/2014/main" id="{3F0127E4-10F4-29D4-76F1-4BCD449F7461}"/>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Shape 15">
              <a:extLst>
                <a:ext uri="{FF2B5EF4-FFF2-40B4-BE49-F238E27FC236}">
                  <a16:creationId xmlns:a16="http://schemas.microsoft.com/office/drawing/2014/main" id="{C4A4BA30-BB6F-5A90-1CC4-33825B49E3B8}"/>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149CFA8C-6958-5705-5648-5A96DC2DAA94}"/>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Freeform: Shape 19">
              <a:extLst>
                <a:ext uri="{FF2B5EF4-FFF2-40B4-BE49-F238E27FC236}">
                  <a16:creationId xmlns:a16="http://schemas.microsoft.com/office/drawing/2014/main" id="{2A3C87CA-1D56-2048-7492-6A35AAA73E5E}"/>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Arc 12">
              <a:extLst>
                <a:ext uri="{FF2B5EF4-FFF2-40B4-BE49-F238E27FC236}">
                  <a16:creationId xmlns:a16="http://schemas.microsoft.com/office/drawing/2014/main" id="{7222B288-DBDE-2B69-D5B1-71015DEC3E6A}"/>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372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8061D-18C3-4F4F-85EF-561633F58754}" type="datetimeFigureOut">
              <a:rPr lang="en-US" smtClean="0"/>
              <a:t>1/17/2025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4192333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ro-RO"/>
              <a:t>Faceți clic pentru a edita stilul de titlu coordonator</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D6D8061D-18C3-4F4F-85EF-561633F58754}" type="datetimeFigureOut">
              <a:rPr lang="en-US" smtClean="0"/>
              <a:t>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851823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D6D8061D-18C3-4F4F-85EF-561633F58754}" type="datetimeFigureOut">
              <a:rPr lang="en-US" smtClean="0"/>
              <a:t>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D12358-51D2-46B3-9BDE-DF29528B9454}"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5664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6D8061D-18C3-4F4F-85EF-561633F58754}" type="datetimeFigureOut">
              <a:rPr lang="en-US" smtClean="0"/>
              <a:t>1/17/2025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BD12358-51D2-46B3-9BDE-DF29528B9454}"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47321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654" r:id="rId21"/>
    <p:sldLayoutId id="2147483658" r:id="rId22"/>
    <p:sldLayoutId id="2147483652" r:id="rId23"/>
    <p:sldLayoutId id="2147483666" r:id="rId24"/>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bin"/><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oleObject" Target="../embeddings/oleObject2.bin"/><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047101-8D42-6100-9CEA-AEC0FAEAB606}"/>
              </a:ext>
            </a:extLst>
          </p:cNvPr>
          <p:cNvSpPr>
            <a:spLocks noGrp="1"/>
          </p:cNvSpPr>
          <p:nvPr>
            <p:ph type="title"/>
          </p:nvPr>
        </p:nvSpPr>
        <p:spPr>
          <a:noFill/>
        </p:spPr>
        <p:txBody>
          <a:bodyPr anchor="b">
            <a:noAutofit/>
          </a:bodyPr>
          <a:lstStyle/>
          <a:p>
            <a:pPr algn="ctr"/>
            <a:br>
              <a:rPr lang="en-US" sz="24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24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050" dirty="0"/>
            </a:br>
            <a:endParaRPr lang="en-US" sz="2400" dirty="0"/>
          </a:p>
        </p:txBody>
      </p:sp>
      <p:sp>
        <p:nvSpPr>
          <p:cNvPr id="2" name="CasetăText 1">
            <a:extLst>
              <a:ext uri="{FF2B5EF4-FFF2-40B4-BE49-F238E27FC236}">
                <a16:creationId xmlns:a16="http://schemas.microsoft.com/office/drawing/2014/main" id="{CDFACA29-153C-E0F4-0E5B-7D8FA4E1E9A3}"/>
              </a:ext>
            </a:extLst>
          </p:cNvPr>
          <p:cNvSpPr txBox="1"/>
          <p:nvPr/>
        </p:nvSpPr>
        <p:spPr>
          <a:xfrm>
            <a:off x="648929" y="308272"/>
            <a:ext cx="10687666" cy="923330"/>
          </a:xfrm>
          <a:prstGeom prst="rect">
            <a:avLst/>
          </a:prstGeom>
          <a:noFill/>
        </p:spPr>
        <p:txBody>
          <a:bodyPr wrap="square">
            <a:spAutoFit/>
          </a:bodyPr>
          <a:lstStyle/>
          <a:p>
            <a:pPr marL="0" marR="0" algn="ctr"/>
            <a:r>
              <a:rPr lang="ro-RO" sz="1800" b="1" dirty="0">
                <a:effectLst/>
                <a:latin typeface="Times New Roman" panose="02020603050405020304" pitchFamily="18" charset="0"/>
                <a:ea typeface="Times New Roman" panose="02020603050405020304" pitchFamily="18" charset="0"/>
              </a:rPr>
              <a:t>CONSILIUL JUDEŢEAN SATU MARE</a:t>
            </a:r>
            <a:endParaRPr lang="en-US" sz="1800" dirty="0">
              <a:effectLst/>
              <a:latin typeface="Times New Roman" panose="02020603050405020304" pitchFamily="18" charset="0"/>
              <a:ea typeface="Times New Roman" panose="02020603050405020304" pitchFamily="18" charset="0"/>
            </a:endParaRPr>
          </a:p>
          <a:p>
            <a:pPr marL="0" marR="0" algn="ctr"/>
            <a:r>
              <a:rPr lang="ro-RO" sz="1800" b="1" dirty="0" err="1">
                <a:effectLst/>
                <a:latin typeface="Times New Roman" panose="02020603050405020304" pitchFamily="18" charset="0"/>
                <a:ea typeface="Times New Roman" panose="02020603050405020304" pitchFamily="18" charset="0"/>
              </a:rPr>
              <a:t>Direcţia</a:t>
            </a:r>
            <a:r>
              <a:rPr lang="ro-RO" sz="1800" b="1" dirty="0">
                <a:effectLst/>
                <a:latin typeface="Times New Roman" panose="02020603050405020304" pitchFamily="18" charset="0"/>
                <a:ea typeface="Times New Roman" panose="02020603050405020304" pitchFamily="18" charset="0"/>
              </a:rPr>
              <a:t> Generală de </a:t>
            </a:r>
            <a:r>
              <a:rPr lang="ro-RO" sz="1800" b="1" dirty="0" err="1">
                <a:effectLst/>
                <a:latin typeface="Times New Roman" panose="02020603050405020304" pitchFamily="18" charset="0"/>
                <a:ea typeface="Times New Roman" panose="02020603050405020304" pitchFamily="18" charset="0"/>
              </a:rPr>
              <a:t>Asistenţă</a:t>
            </a:r>
            <a:r>
              <a:rPr lang="ro-RO" sz="1800" b="1" dirty="0">
                <a:effectLst/>
                <a:latin typeface="Times New Roman" panose="02020603050405020304" pitchFamily="18" charset="0"/>
                <a:ea typeface="Times New Roman" panose="02020603050405020304" pitchFamily="18" charset="0"/>
              </a:rPr>
              <a:t> Socială </a:t>
            </a:r>
            <a:r>
              <a:rPr lang="ro-RO" sz="1800" b="1" dirty="0" err="1">
                <a:effectLst/>
                <a:latin typeface="Times New Roman" panose="02020603050405020304" pitchFamily="18" charset="0"/>
                <a:ea typeface="Times New Roman" panose="02020603050405020304" pitchFamily="18" charset="0"/>
              </a:rPr>
              <a:t>şi</a:t>
            </a:r>
            <a:r>
              <a:rPr lang="ro-RO" sz="1800" b="1" dirty="0">
                <a:effectLst/>
                <a:latin typeface="Times New Roman" panose="02020603050405020304" pitchFamily="18" charset="0"/>
                <a:ea typeface="Times New Roman" panose="02020603050405020304" pitchFamily="18" charset="0"/>
              </a:rPr>
              <a:t> </a:t>
            </a:r>
            <a:r>
              <a:rPr lang="ro-RO" sz="1800" b="1" dirty="0" err="1">
                <a:effectLst/>
                <a:latin typeface="Times New Roman" panose="02020603050405020304" pitchFamily="18" charset="0"/>
                <a:ea typeface="Times New Roman" panose="02020603050405020304" pitchFamily="18" charset="0"/>
              </a:rPr>
              <a:t>Protecţia</a:t>
            </a:r>
            <a:r>
              <a:rPr lang="ro-RO" sz="1800" b="1" dirty="0">
                <a:effectLst/>
                <a:latin typeface="Times New Roman" panose="02020603050405020304" pitchFamily="18" charset="0"/>
                <a:ea typeface="Times New Roman" panose="02020603050405020304" pitchFamily="18" charset="0"/>
              </a:rPr>
              <a:t> Copilului</a:t>
            </a:r>
            <a:endParaRPr lang="en-US" sz="1800" dirty="0">
              <a:effectLst/>
              <a:latin typeface="Times New Roman" panose="02020603050405020304" pitchFamily="18" charset="0"/>
              <a:ea typeface="Times New Roman" panose="02020603050405020304" pitchFamily="18" charset="0"/>
            </a:endParaRPr>
          </a:p>
          <a:p>
            <a:pPr marL="0" marR="0" algn="ctr"/>
            <a:r>
              <a:rPr lang="ro-RO" sz="1800" b="1" dirty="0">
                <a:effectLst/>
                <a:latin typeface="Times New Roman" panose="02020603050405020304" pitchFamily="18" charset="0"/>
                <a:ea typeface="Times New Roman" panose="02020603050405020304" pitchFamily="18" charset="0"/>
              </a:rPr>
              <a:t>Operator de date cu caracter personal nr.461</a:t>
            </a:r>
            <a:endParaRPr lang="en-US" sz="1800" dirty="0">
              <a:effectLst/>
              <a:latin typeface="Times New Roman" panose="02020603050405020304" pitchFamily="18" charset="0"/>
              <a:ea typeface="Times New Roman" panose="02020603050405020304" pitchFamily="18" charset="0"/>
            </a:endParaRPr>
          </a:p>
        </p:txBody>
      </p:sp>
      <p:pic>
        <p:nvPicPr>
          <p:cNvPr id="11269" name="Picture 18" descr="CJSM-fara scris-Color">
            <a:extLst>
              <a:ext uri="{FF2B5EF4-FFF2-40B4-BE49-F238E27FC236}">
                <a16:creationId xmlns:a16="http://schemas.microsoft.com/office/drawing/2014/main" id="{ECBDFD1F-6691-3F57-6B6B-1319177AA5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945" y="190396"/>
            <a:ext cx="1024366" cy="121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9" descr="SIGLA DGASPC">
            <a:extLst>
              <a:ext uri="{FF2B5EF4-FFF2-40B4-BE49-F238E27FC236}">
                <a16:creationId xmlns:a16="http://schemas.microsoft.com/office/drawing/2014/main" id="{3E459CBB-88C0-EB9C-AE15-46384D847B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4769" y="190397"/>
            <a:ext cx="1110247" cy="121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tăText 4">
            <a:extLst>
              <a:ext uri="{FF2B5EF4-FFF2-40B4-BE49-F238E27FC236}">
                <a16:creationId xmlns:a16="http://schemas.microsoft.com/office/drawing/2014/main" id="{7FE91364-5E71-A859-21AD-B888927B462E}"/>
              </a:ext>
            </a:extLst>
          </p:cNvPr>
          <p:cNvSpPr txBox="1"/>
          <p:nvPr/>
        </p:nvSpPr>
        <p:spPr>
          <a:xfrm>
            <a:off x="5368413" y="2517855"/>
            <a:ext cx="6096000" cy="4031873"/>
          </a:xfrm>
          <a:prstGeom prst="rect">
            <a:avLst/>
          </a:prstGeom>
          <a:noFill/>
        </p:spPr>
        <p:txBody>
          <a:bodyPr wrap="square">
            <a:spAutoFit/>
          </a:bodyPr>
          <a:lstStyle/>
          <a:p>
            <a:pPr algn="ctr"/>
            <a:r>
              <a:rPr lang="ro-RO" sz="3200" b="1" dirty="0">
                <a:effectLst/>
                <a:latin typeface="Times New Roman" panose="02020603050405020304" pitchFamily="18" charset="0"/>
                <a:ea typeface="Calibri" panose="020F0502020204030204" pitchFamily="34" charset="0"/>
                <a:cs typeface="Times New Roman" panose="02020603050405020304" pitchFamily="18" charset="0"/>
              </a:rPr>
              <a:t>PLANUL ANUAL DE ACŢIUNE</a:t>
            </a:r>
            <a:br>
              <a:rPr lang="en-US" sz="3200" b="1" dirty="0">
                <a:effectLst/>
                <a:latin typeface="Times New Roman" panose="02020603050405020304" pitchFamily="18" charset="0"/>
                <a:ea typeface="Calibri" panose="020F0502020204030204" pitchFamily="34" charset="0"/>
                <a:cs typeface="Times New Roman" panose="02020603050405020304" pitchFamily="18" charset="0"/>
              </a:rPr>
            </a:br>
            <a:r>
              <a:rPr lang="ro-RO" sz="3200" b="1" dirty="0">
                <a:effectLst/>
                <a:latin typeface="Times New Roman" panose="02020603050405020304" pitchFamily="18" charset="0"/>
                <a:ea typeface="Calibri" panose="020F0502020204030204" pitchFamily="34" charset="0"/>
                <a:cs typeface="Times New Roman" panose="02020603050405020304" pitchFamily="18" charset="0"/>
              </a:rPr>
              <a:t> privind serviciile sociale administrate </a:t>
            </a:r>
            <a:r>
              <a:rPr lang="ro-RO" sz="3200" b="1"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ro-RO"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3200" b="1" dirty="0" err="1">
                <a:effectLst/>
                <a:latin typeface="Times New Roman" panose="02020603050405020304" pitchFamily="18" charset="0"/>
                <a:ea typeface="Calibri" panose="020F0502020204030204" pitchFamily="34" charset="0"/>
                <a:cs typeface="Times New Roman" panose="02020603050405020304" pitchFamily="18" charset="0"/>
              </a:rPr>
              <a:t>finanţate</a:t>
            </a:r>
            <a:r>
              <a:rPr lang="ro-RO" sz="3200" b="1" dirty="0">
                <a:effectLst/>
                <a:latin typeface="Times New Roman" panose="02020603050405020304" pitchFamily="18" charset="0"/>
                <a:ea typeface="Calibri" panose="020F0502020204030204" pitchFamily="34" charset="0"/>
                <a:cs typeface="Times New Roman" panose="02020603050405020304" pitchFamily="18" charset="0"/>
              </a:rPr>
              <a:t> de Consiliul </a:t>
            </a:r>
            <a:r>
              <a:rPr lang="ro-RO" sz="3200" b="1" dirty="0" err="1">
                <a:effectLst/>
                <a:latin typeface="Times New Roman" panose="02020603050405020304" pitchFamily="18" charset="0"/>
                <a:ea typeface="Calibri" panose="020F0502020204030204" pitchFamily="34" charset="0"/>
                <a:cs typeface="Times New Roman" panose="02020603050405020304" pitchFamily="18" charset="0"/>
              </a:rPr>
              <a:t>Judeţean</a:t>
            </a:r>
            <a:r>
              <a:rPr lang="ro-RO" sz="3200" b="1" dirty="0">
                <a:effectLst/>
                <a:latin typeface="Times New Roman" panose="02020603050405020304" pitchFamily="18" charset="0"/>
                <a:ea typeface="Calibri" panose="020F0502020204030204" pitchFamily="34" charset="0"/>
                <a:cs typeface="Times New Roman" panose="02020603050405020304" pitchFamily="18" charset="0"/>
              </a:rPr>
              <a:t> Satu Mare, prin Direcția Generală de Asistență Socială și Protecția Copilului a Județului Satu Mare, pentru anul 2025</a:t>
            </a:r>
            <a:endParaRPr lang="en-US" sz="3200" dirty="0"/>
          </a:p>
        </p:txBody>
      </p:sp>
    </p:spTree>
    <p:extLst>
      <p:ext uri="{BB962C8B-B14F-4D97-AF65-F5344CB8AC3E}">
        <p14:creationId xmlns:p14="http://schemas.microsoft.com/office/powerpoint/2010/main" val="517426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688C45A-F532-715F-125C-BA8EE94D23A3}"/>
              </a:ext>
            </a:extLst>
          </p:cNvPr>
          <p:cNvSpPr>
            <a:spLocks noGrp="1"/>
          </p:cNvSpPr>
          <p:nvPr>
            <p:ph type="title"/>
          </p:nvPr>
        </p:nvSpPr>
        <p:spPr/>
        <p:txBody>
          <a:bodyPr/>
          <a:lstStyle/>
          <a:p>
            <a:r>
              <a:rPr kumimoji="0" lang="ro-RO" sz="18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mj-cs"/>
              </a:rPr>
              <a:t>DOMENIU - ABUZ ASUPRA COPILULUI, VIOLENŢĂ DOMESTICĂ</a:t>
            </a:r>
            <a:endParaRPr lang="en-US" sz="1800" b="1" dirty="0">
              <a:solidFill>
                <a:srgbClr val="000000"/>
              </a:solidFill>
              <a:latin typeface="Times New Roman" panose="02020603050405020304" pitchFamily="18" charset="0"/>
            </a:endParaRPr>
          </a:p>
        </p:txBody>
      </p:sp>
      <p:sp>
        <p:nvSpPr>
          <p:cNvPr id="3" name="Substituent conținut 2">
            <a:extLst>
              <a:ext uri="{FF2B5EF4-FFF2-40B4-BE49-F238E27FC236}">
                <a16:creationId xmlns:a16="http://schemas.microsoft.com/office/drawing/2014/main" id="{8F3E6A7E-D7C2-29B1-0350-98B91EE62F3D}"/>
              </a:ext>
            </a:extLst>
          </p:cNvPr>
          <p:cNvSpPr>
            <a:spLocks noGrp="1"/>
          </p:cNvSpPr>
          <p:nvPr>
            <p:ph idx="1"/>
          </p:nvPr>
        </p:nvSpPr>
        <p:spPr/>
        <p:txBody>
          <a:bodyPr>
            <a:normAutofit fontScale="77500" lnSpcReduction="20000"/>
          </a:bodyPr>
          <a:lstStyle/>
          <a:p>
            <a:pPr marL="285750" marR="0" indent="-285750" algn="just">
              <a:lnSpc>
                <a:spcPct val="107000"/>
              </a:lnSpc>
              <a:spcAft>
                <a:spcPts val="800"/>
              </a:spcAft>
              <a:buFont typeface="Arial" panose="020B0604020202020204" pitchFamily="34" charset="0"/>
              <a:buChar char="•"/>
            </a:pPr>
            <a:r>
              <a:rPr lang="ro-RO" sz="1800" kern="1200" dirty="0">
                <a:effectLst/>
                <a:latin typeface="Times New Roman" panose="02020603050405020304" pitchFamily="18" charset="0"/>
                <a:ea typeface="+mn-ea"/>
                <a:cs typeface="Times New Roman" panose="02020603050405020304" pitchFamily="18" charset="0"/>
              </a:rPr>
              <a:t>La solicitarea organelor de poliție/ parchet, specialiștii (psihologi) din cadrul  serviciului de specialitate al DGASPC Satu Mare Serviciul de Intervenție pentru Situații de Abuz, Violență în Familie, Trafic și alte situații de urgență în domeniul asistenței sociale -  au participat  la procesul de audiere a copiilor victime/martori/inculpați/suspecți, </a:t>
            </a:r>
            <a:r>
              <a:rPr lang="ro-RO" sz="1800" b="1" kern="1200" dirty="0">
                <a:effectLst/>
                <a:latin typeface="Times New Roman" panose="02020603050405020304" pitchFamily="18" charset="0"/>
                <a:ea typeface="+mn-ea"/>
                <a:cs typeface="Times New Roman" panose="02020603050405020304" pitchFamily="18" charset="0"/>
              </a:rPr>
              <a:t>în total 157 de audieri (copii audiați în calitate de victime; copii audiați în calitate de  martori la diferite infracțiuni; copii audiați în calitate de suspecți/</a:t>
            </a:r>
            <a:r>
              <a:rPr lang="ro-RO" sz="1800" b="1" kern="1200" dirty="0" err="1">
                <a:effectLst/>
                <a:latin typeface="Times New Roman" panose="02020603050405020304" pitchFamily="18" charset="0"/>
                <a:ea typeface="+mn-ea"/>
                <a:cs typeface="Times New Roman" panose="02020603050405020304" pitchFamily="18" charset="0"/>
              </a:rPr>
              <a:t>inclulpați</a:t>
            </a:r>
            <a:r>
              <a:rPr lang="ro-RO" sz="1800" b="1" kern="1200" dirty="0">
                <a:effectLst/>
                <a:latin typeface="Times New Roman" panose="02020603050405020304" pitchFamily="18" charset="0"/>
                <a:ea typeface="+mn-ea"/>
                <a:cs typeface="Times New Roman" panose="02020603050405020304" pitchFamily="18" charset="0"/>
              </a:rPr>
              <a:t> în diferite infracțiuni).</a:t>
            </a:r>
            <a:endParaRPr lang="en-US" sz="1800" b="1" dirty="0">
              <a:latin typeface="Calibri" panose="020F0502020204030204" pitchFamily="34" charset="0"/>
              <a:cs typeface="Times New Roman" panose="02020603050405020304" pitchFamily="18" charset="0"/>
            </a:endParaRPr>
          </a:p>
          <a:p>
            <a:pPr marL="285750" marR="0" indent="-285750" algn="just">
              <a:lnSpc>
                <a:spcPct val="107000"/>
              </a:lnSpc>
              <a:spcAft>
                <a:spcPts val="800"/>
              </a:spcAft>
              <a:buFont typeface="Arial" panose="020B0604020202020204" pitchFamily="34" charset="0"/>
              <a:buChar char="•"/>
            </a:pPr>
            <a:r>
              <a:rPr lang="ro-RO" sz="1800" kern="1200" dirty="0">
                <a:effectLst/>
                <a:latin typeface="Times New Roman" panose="02020603050405020304" pitchFamily="18" charset="0"/>
                <a:ea typeface="+mn-ea"/>
                <a:cs typeface="Times New Roman" panose="02020603050405020304" pitchFamily="18" charset="0"/>
              </a:rPr>
              <a:t>La solicitarea instanței de judecată specialiștii (psihologi) din cadrul serviciului de specialitate Serviciul de Intervenție pentru Situații de Abuz, Violență în Familie, Trafic și alte situații de urgență în domeniul asistenței sociale/Echipa mobilă-Număr Unic Național 119 au participat la procesul de asistare a minorilor în fața instanței de judecată ( </a:t>
            </a:r>
            <a:r>
              <a:rPr lang="ro-RO" sz="1800" b="1" kern="1200" dirty="0">
                <a:effectLst/>
                <a:latin typeface="Times New Roman" panose="02020603050405020304" pitchFamily="18" charset="0"/>
                <a:ea typeface="+mn-ea"/>
                <a:cs typeface="Times New Roman" panose="02020603050405020304" pitchFamily="18" charset="0"/>
              </a:rPr>
              <a:t>au fost asistați un număr de 235 de copii în procesul de audiere realizat de către instanțele de judecată</a:t>
            </a:r>
            <a:r>
              <a:rPr lang="ro-RO" sz="1800" kern="1200" dirty="0">
                <a:effectLst/>
                <a:latin typeface="Times New Roman" panose="02020603050405020304" pitchFamily="18" charset="0"/>
                <a:ea typeface="+mn-ea"/>
                <a:cs typeface="Times New Roman" panose="02020603050405020304" pitchFamily="18" charset="0"/>
              </a:rPr>
              <a:t> și au fost întocmite un număr de 235 de Rapoarte de constatare care au fost transmise instanțelor - Tribunalul Satu Mare, Judecătoria Satu Mare, Judecătoria Carei, Judecătoria Negrești Oaș, conform art. </a:t>
            </a:r>
            <a:r>
              <a:rPr lang="ro-RO" sz="1800" b="1" kern="1200" dirty="0">
                <a:effectLst/>
                <a:latin typeface="Times New Roman" panose="02020603050405020304" pitchFamily="18" charset="0"/>
                <a:ea typeface="+mn-ea"/>
                <a:cs typeface="Times New Roman" panose="02020603050405020304" pitchFamily="18" charset="0"/>
              </a:rPr>
              <a:t>140ᶺ3 din Legea 272/2004 privind protecția și promovarea drepturilor copilului, republicată, cu modificările și completările ulterioare.</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p>
            <a:r>
              <a:rPr lang="ro-RO" sz="1800" kern="1200" dirty="0">
                <a:effectLst/>
                <a:latin typeface="Times New Roman" panose="02020603050405020304" pitchFamily="18" charset="0"/>
                <a:ea typeface="+mn-ea"/>
              </a:rPr>
              <a:t>•	</a:t>
            </a:r>
            <a:r>
              <a:rPr lang="ro-RO" sz="1800" b="1" kern="1200" dirty="0">
                <a:effectLst/>
                <a:latin typeface="Times New Roman" panose="02020603050405020304" pitchFamily="18" charset="0"/>
                <a:ea typeface="+mn-ea"/>
              </a:rPr>
              <a:t>    Echipa intersectorială locală Satu Mare (EIL</a:t>
            </a:r>
            <a:r>
              <a:rPr lang="ro-RO" sz="1800" kern="1200" dirty="0">
                <a:effectLst/>
                <a:latin typeface="Times New Roman" panose="02020603050405020304" pitchFamily="18" charset="0"/>
                <a:ea typeface="+mn-ea"/>
              </a:rPr>
              <a:t>) înființată în baza Hotărârii Consiliului Județean Satu Mare nr.50/25.03.2024, modificată și completată prin Hotărârea nr.50/25.03.2024, privind aprobarea componenței nominale a Echipei Intersectoriale Locale Satu Mare pentru  prevenirea și combaterea exploatării copiilor prin muncă, prevenirea violenței asupra copilului și a violenței în familie, cu </a:t>
            </a:r>
            <a:r>
              <a:rPr lang="ro-RO" sz="1800" kern="1200" dirty="0" err="1">
                <a:effectLst/>
                <a:latin typeface="Times New Roman" panose="02020603050405020304" pitchFamily="18" charset="0"/>
                <a:ea typeface="+mn-ea"/>
              </a:rPr>
              <a:t>modifcările</a:t>
            </a:r>
            <a:r>
              <a:rPr lang="ro-RO" sz="1800" kern="1200" dirty="0">
                <a:effectLst/>
                <a:latin typeface="Times New Roman" panose="02020603050405020304" pitchFamily="18" charset="0"/>
                <a:ea typeface="+mn-ea"/>
              </a:rPr>
              <a:t> și completările ulterioare, coordonată de către Direcția Generală de Asistență Socială și Protecția Copilului Satu Mare a avut un număr de 3 întâlniri cu membrii echipei</a:t>
            </a:r>
            <a:endParaRPr lang="en-US" dirty="0"/>
          </a:p>
        </p:txBody>
      </p:sp>
    </p:spTree>
    <p:extLst>
      <p:ext uri="{BB962C8B-B14F-4D97-AF65-F5344CB8AC3E}">
        <p14:creationId xmlns:p14="http://schemas.microsoft.com/office/powerpoint/2010/main" val="2460933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FC0AA92-E8FF-F1D2-B0E8-9E5892338B3E}"/>
              </a:ext>
            </a:extLst>
          </p:cNvPr>
          <p:cNvSpPr>
            <a:spLocks noGrp="1"/>
          </p:cNvSpPr>
          <p:nvPr>
            <p:ph type="title"/>
          </p:nvPr>
        </p:nvSpPr>
        <p:spPr>
          <a:xfrm>
            <a:off x="6222118" y="262762"/>
            <a:ext cx="5507421" cy="2372283"/>
          </a:xfrm>
        </p:spPr>
        <p:txBody>
          <a:bodyPr/>
          <a:lstStyle/>
          <a:p>
            <a:r>
              <a:rPr lang="ro-RO" sz="1800" b="1" dirty="0">
                <a:effectLst/>
                <a:latin typeface="Times New Roman" panose="02020603050405020304" pitchFamily="18" charset="0"/>
                <a:ea typeface="Times New Roman" panose="02020603050405020304" pitchFamily="18" charset="0"/>
                <a:cs typeface="Times New Roman" panose="02020603050405020304" pitchFamily="18" charset="0"/>
              </a:rPr>
              <a:t>7 servicii sociale </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rezidențiale destinate persoanelor adulte cu dizabilități (4 CIA, 1 CABR și 2 LMP), cu un efectiv de </a:t>
            </a:r>
            <a:r>
              <a:rPr lang="ro-RO" sz="1800" b="1" dirty="0">
                <a:effectLst/>
                <a:latin typeface="Times New Roman" panose="02020603050405020304" pitchFamily="18" charset="0"/>
                <a:ea typeface="Times New Roman" panose="02020603050405020304" pitchFamily="18" charset="0"/>
                <a:cs typeface="Times New Roman" panose="02020603050405020304" pitchFamily="18" charset="0"/>
              </a:rPr>
              <a:t>227 beneficiari  </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și Căminul pentru persoane Vârstnice ,,Șansa,, Satu Mare  înființat prin  Hotărârea  nr.30/27.02.2023  cu o capacitate de 150 locuri.</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err="1">
                <a:effectLst/>
                <a:latin typeface="Arial" panose="020B0604020202020204" pitchFamily="34" charset="0"/>
                <a:ea typeface="Times New Roman" panose="02020603050405020304" pitchFamily="18" charset="0"/>
              </a:rPr>
              <a:t>Centru</a:t>
            </a:r>
            <a:r>
              <a:rPr lang="en-US" sz="1800" b="1" dirty="0">
                <a:effectLst/>
                <a:latin typeface="Arial" panose="020B0604020202020204" pitchFamily="34" charset="0"/>
                <a:ea typeface="Times New Roman" panose="02020603050405020304" pitchFamily="18" charset="0"/>
              </a:rPr>
              <a:t> de </a:t>
            </a:r>
            <a:r>
              <a:rPr lang="en-US" sz="1800" b="1" dirty="0" err="1">
                <a:effectLst/>
                <a:latin typeface="Arial" panose="020B0604020202020204" pitchFamily="34" charset="0"/>
                <a:ea typeface="Times New Roman" panose="02020603050405020304" pitchFamily="18" charset="0"/>
              </a:rPr>
              <a:t>recuperare</a:t>
            </a:r>
            <a:r>
              <a:rPr lang="en-US" sz="1800" b="1" dirty="0">
                <a:effectLst/>
                <a:latin typeface="Arial" panose="020B0604020202020204" pitchFamily="34" charset="0"/>
                <a:ea typeface="Times New Roman" panose="02020603050405020304" pitchFamily="18" charset="0"/>
              </a:rPr>
              <a:t> de tip </a:t>
            </a:r>
            <a:r>
              <a:rPr lang="en-US" sz="1800" b="1" dirty="0" err="1">
                <a:effectLst/>
                <a:latin typeface="Arial" panose="020B0604020202020204" pitchFamily="34" charset="0"/>
                <a:ea typeface="Times New Roman" panose="02020603050405020304" pitchFamily="18" charset="0"/>
              </a:rPr>
              <a:t>ambulatoriu</a:t>
            </a:r>
            <a:r>
              <a:rPr lang="en-US" sz="1800" b="1" dirty="0">
                <a:effectLst/>
                <a:latin typeface="Arial" panose="020B0604020202020204" pitchFamily="34" charset="0"/>
                <a:ea typeface="Times New Roman" panose="02020603050405020304" pitchFamily="18" charset="0"/>
              </a:rPr>
              <a:t>  ,,Sf. </a:t>
            </a:r>
            <a:r>
              <a:rPr lang="en-US" sz="1800" b="1" dirty="0" err="1">
                <a:effectLst/>
                <a:latin typeface="Arial" panose="020B0604020202020204" pitchFamily="34" charset="0"/>
                <a:ea typeface="Times New Roman" panose="02020603050405020304" pitchFamily="18" charset="0"/>
              </a:rPr>
              <a:t>Spiridon</a:t>
            </a:r>
            <a:r>
              <a:rPr lang="en-US" sz="1800" b="1" dirty="0">
                <a:effectLst/>
                <a:latin typeface="Arial" panose="020B0604020202020204" pitchFamily="34" charset="0"/>
                <a:ea typeface="Times New Roman" panose="02020603050405020304" pitchFamily="18" charset="0"/>
              </a:rPr>
              <a:t>”</a:t>
            </a:r>
            <a:endParaRPr lang="en-US" dirty="0"/>
          </a:p>
        </p:txBody>
      </p:sp>
      <p:sp>
        <p:nvSpPr>
          <p:cNvPr id="3" name="Substituent imagine 2">
            <a:extLst>
              <a:ext uri="{FF2B5EF4-FFF2-40B4-BE49-F238E27FC236}">
                <a16:creationId xmlns:a16="http://schemas.microsoft.com/office/drawing/2014/main" id="{4481F85E-CD49-1CA6-CE0F-AD0FA16E8AEE}"/>
              </a:ext>
            </a:extLst>
          </p:cNvPr>
          <p:cNvSpPr>
            <a:spLocks noGrp="1"/>
          </p:cNvSpPr>
          <p:nvPr>
            <p:ph type="pic" sz="quarter" idx="14"/>
          </p:nvPr>
        </p:nvSpPr>
        <p:spPr/>
        <p:txBody>
          <a:bodyPr/>
          <a:lstStyle/>
          <a:p>
            <a:endParaRPr lang="en-US"/>
          </a:p>
        </p:txBody>
      </p:sp>
      <p:sp>
        <p:nvSpPr>
          <p:cNvPr id="4" name="Substituent conținut 3">
            <a:extLst>
              <a:ext uri="{FF2B5EF4-FFF2-40B4-BE49-F238E27FC236}">
                <a16:creationId xmlns:a16="http://schemas.microsoft.com/office/drawing/2014/main" id="{AD3389BE-38C1-413C-ADD2-6AF9F67F098E}"/>
              </a:ext>
            </a:extLst>
          </p:cNvPr>
          <p:cNvSpPr>
            <a:spLocks noGrp="1"/>
          </p:cNvSpPr>
          <p:nvPr>
            <p:ph idx="1"/>
          </p:nvPr>
        </p:nvSpPr>
        <p:spPr/>
        <p:txBody>
          <a:bodyPr>
            <a:normAutofit fontScale="92500" lnSpcReduction="10000"/>
          </a:bodyPr>
          <a:lstStyle/>
          <a:p>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 În ceea ce privește sprijinirea și integrarea în comunitate a cazurilor sociale- persoane cu dizabilități pentru prevenirea instituționalizării/dezinstituționalizării acestora la nivel de D.G.A.S.P.C. Satu Mare au fost înființate următoarele servicii: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 Echipa mobilă pentru persoane adulte cu dizabilități,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 Serviciul social de îngrijire și protecție a adulților cu handicap grav sau accentuat la asistent personal profesionist (APP).</a:t>
            </a:r>
            <a:endParaRPr lang="en-US" dirty="0"/>
          </a:p>
        </p:txBody>
      </p:sp>
      <p:pic>
        <p:nvPicPr>
          <p:cNvPr id="5" name="Picture 2" descr="C:\Users\Mariana\Desktop\toti suntem unul.jpg">
            <a:extLst>
              <a:ext uri="{FF2B5EF4-FFF2-40B4-BE49-F238E27FC236}">
                <a16:creationId xmlns:a16="http://schemas.microsoft.com/office/drawing/2014/main" id="{7CD31BC2-F908-6508-4274-48F1A5BF16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461" y="3293807"/>
            <a:ext cx="5105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2170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BD1852E-0C06-92DC-FF23-72004A31AC19}"/>
              </a:ext>
            </a:extLst>
          </p:cNvPr>
          <p:cNvSpPr>
            <a:spLocks noGrp="1"/>
          </p:cNvSpPr>
          <p:nvPr>
            <p:ph type="title"/>
          </p:nvPr>
        </p:nvSpPr>
        <p:spPr/>
        <p:txBody>
          <a:bodyPr/>
          <a:lstStyle/>
          <a:p>
            <a:r>
              <a:rPr lang="es-ES_tradnl" sz="1800" b="1" dirty="0">
                <a:solidFill>
                  <a:schemeClr val="tx1"/>
                </a:solidFill>
                <a:effectLst/>
                <a:latin typeface="Times New Roman" panose="02020603050405020304" pitchFamily="18" charset="0"/>
                <a:ea typeface="Calibri" panose="020F0502020204030204" pitchFamily="34" charset="0"/>
              </a:rPr>
              <a:t>Strategia națională privind prevenirea instituționalizării persoanelor adulte cu dizabilități și accelerarea procesului de dezinstituționalizare pentru perioada 2022-2030</a:t>
            </a:r>
            <a:endParaRPr lang="en-US" b="1" dirty="0">
              <a:solidFill>
                <a:schemeClr val="tx1"/>
              </a:solidFill>
            </a:endParaRPr>
          </a:p>
        </p:txBody>
      </p:sp>
      <p:sp>
        <p:nvSpPr>
          <p:cNvPr id="3" name="Substituent conținut 2">
            <a:extLst>
              <a:ext uri="{FF2B5EF4-FFF2-40B4-BE49-F238E27FC236}">
                <a16:creationId xmlns:a16="http://schemas.microsoft.com/office/drawing/2014/main" id="{812ECCAD-EF61-F956-3A16-9B4E6C54592A}"/>
              </a:ext>
            </a:extLst>
          </p:cNvPr>
          <p:cNvSpPr>
            <a:spLocks noGrp="1"/>
          </p:cNvSpPr>
          <p:nvPr>
            <p:ph idx="1"/>
          </p:nvPr>
        </p:nvSpPr>
        <p:spPr/>
        <p:txBody>
          <a:bodyPr/>
          <a:lstStyle/>
          <a:p>
            <a:r>
              <a:rPr lang="ro-RO" sz="1800" kern="1200" dirty="0">
                <a:effectLst/>
                <a:latin typeface="Times New Roman" panose="02020603050405020304" pitchFamily="18" charset="0"/>
                <a:ea typeface="+mn-ea"/>
              </a:rPr>
              <a:t> Cu privire la îndeplinirea jaloanelor PNRR, respectiv  numărul persoanelor cu dizabilități instituționalizate care au beneficiat de sprijin personalizat pentru dezinstituționalizare și implementarea deprinderilor de trai independent precum și numărul persoanelor cu dizabilități dezinstituționalizate ca urmare a primirii sprijinului pentru dezinstituționalizare la nivel de DGASPC Satu Mare în perioada ianuarie -decembrie </a:t>
            </a:r>
            <a:r>
              <a:rPr lang="ro-RO" sz="1800" b="1" kern="1200" dirty="0">
                <a:effectLst/>
                <a:latin typeface="Times New Roman" panose="02020603050405020304" pitchFamily="18" charset="0"/>
                <a:ea typeface="+mn-ea"/>
              </a:rPr>
              <a:t>2024 au fost dezinstituționalizate în comunitate/familie un număr de 13 persoane adulte cu dizabilități </a:t>
            </a:r>
            <a:endParaRPr lang="en-US" b="1" dirty="0"/>
          </a:p>
        </p:txBody>
      </p:sp>
    </p:spTree>
    <p:extLst>
      <p:ext uri="{BB962C8B-B14F-4D97-AF65-F5344CB8AC3E}">
        <p14:creationId xmlns:p14="http://schemas.microsoft.com/office/powerpoint/2010/main" val="944428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2A2C8D1-15E6-BA59-0982-AE9E81E3C25B}"/>
              </a:ext>
            </a:extLst>
          </p:cNvPr>
          <p:cNvSpPr>
            <a:spLocks noGrp="1"/>
          </p:cNvSpPr>
          <p:nvPr>
            <p:ph type="title"/>
          </p:nvPr>
        </p:nvSpPr>
        <p:spPr/>
        <p:txBody>
          <a:bodyPr/>
          <a:lstStyle/>
          <a:p>
            <a:r>
              <a:rPr lang="pt-BR" sz="1800" b="1" u="sng" dirty="0">
                <a:effectLst/>
                <a:latin typeface="Arial" panose="020B0604020202020204" pitchFamily="34" charset="0"/>
                <a:ea typeface="Times New Roman" panose="02020603050405020304" pitchFamily="18" charset="0"/>
              </a:rPr>
              <a:t>EVALUARE COMPLEXĂ ÎN DOMENIUL ASISTENȚEI SOCIALE</a:t>
            </a:r>
            <a:br>
              <a:rPr lang="en-US" sz="1800" dirty="0">
                <a:effectLst/>
                <a:latin typeface="Times New Roman" panose="02020603050405020304" pitchFamily="18" charset="0"/>
                <a:ea typeface="Times New Roman" panose="02020603050405020304" pitchFamily="18" charset="0"/>
              </a:rPr>
            </a:br>
            <a:r>
              <a:rPr lang="es-MX" sz="1800" i="1" dirty="0">
                <a:effectLst/>
                <a:latin typeface="Arial" panose="020B0604020202020204" pitchFamily="34" charset="0"/>
                <a:ea typeface="Calibri" panose="020F0502020204030204" pitchFamily="34" charset="0"/>
              </a:rPr>
              <a:t>evaluare medicală, evaluare psihologică, evaluare socială</a:t>
            </a:r>
            <a:r>
              <a:rPr lang="es-MX" sz="1800" dirty="0">
                <a:effectLst/>
                <a:latin typeface="Arial" panose="020B0604020202020204" pitchFamily="34" charset="0"/>
                <a:ea typeface="Calibri" panose="020F0502020204030204" pitchFamily="34" charset="0"/>
              </a:rPr>
              <a:t>) în vederea intocmirii raportului cu propunerea referitoare la încadrarea/neîncadrarea într-un grad de handicap, intocmirea de către echipa multidisciplinară a planului individual de servicii</a:t>
            </a:r>
            <a:r>
              <a:rPr lang="ro-RO" sz="1800" b="1" i="1" dirty="0">
                <a:effectLst/>
                <a:latin typeface="Arial" panose="020B0604020202020204" pitchFamily="34" charset="0"/>
                <a:ea typeface="Calibri" panose="020F0502020204030204" pitchFamily="34" charset="0"/>
              </a:rPr>
              <a:t>, </a:t>
            </a:r>
            <a:r>
              <a:rPr lang="es-MX" sz="1800" dirty="0">
                <a:effectLst/>
                <a:latin typeface="Arial" panose="020B0604020202020204" pitchFamily="34" charset="0"/>
                <a:ea typeface="Calibri" panose="020F0502020204030204" pitchFamily="34" charset="0"/>
              </a:rPr>
              <a:t>analiza documentelor necesare in vederea evaluarii, informarea persoanelor cu dizabilitați/a aparținătorilor cu privire la data evaluării.</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3" name="Substituent conținut 2">
            <a:extLst>
              <a:ext uri="{FF2B5EF4-FFF2-40B4-BE49-F238E27FC236}">
                <a16:creationId xmlns:a16="http://schemas.microsoft.com/office/drawing/2014/main" id="{F678F8C9-E87E-E18F-66C3-102754CFDB1A}"/>
              </a:ext>
            </a:extLst>
          </p:cNvPr>
          <p:cNvSpPr>
            <a:spLocks noGrp="1"/>
          </p:cNvSpPr>
          <p:nvPr>
            <p:ph sz="half" idx="1"/>
          </p:nvPr>
        </p:nvSpPr>
        <p:spPr/>
        <p:txBody>
          <a:bodyPr>
            <a:normAutofit fontScale="77500" lnSpcReduction="20000"/>
          </a:bodyPr>
          <a:lstStyle/>
          <a:p>
            <a:pPr marL="0" marR="0" algn="just">
              <a:spcAft>
                <a:spcPts val="800"/>
              </a:spcAft>
            </a:pPr>
            <a:r>
              <a:rPr lang="en-US" sz="1800" b="1" i="1" dirty="0">
                <a:effectLst/>
                <a:latin typeface="Arial" panose="020B0604020202020204" pitchFamily="34" charset="0"/>
                <a:ea typeface="Calibri" panose="020F0502020204030204" pitchFamily="34" charset="0"/>
              </a:rPr>
              <a:t>ADULTI </a:t>
            </a:r>
            <a:r>
              <a:rPr lang="ro-RO" sz="1800" b="1" i="1" dirty="0">
                <a:effectLst/>
                <a:latin typeface="Arial" panose="020B0604020202020204" pitchFamily="34" charset="0"/>
                <a:ea typeface="Calibri" panose="020F0502020204030204" pitchFamily="34" charset="0"/>
              </a:rPr>
              <a:t>Pe parcursul anului 2024 s-au înregistrat:</a:t>
            </a:r>
            <a:endParaRPr lang="en-US" sz="1800" dirty="0">
              <a:effectLst/>
              <a:latin typeface="Times New Roman" panose="02020603050405020304" pitchFamily="18" charset="0"/>
              <a:ea typeface="Times New Roman" panose="02020603050405020304" pitchFamily="18" charset="0"/>
            </a:endParaRPr>
          </a:p>
          <a:p>
            <a:pPr marL="342900" marR="0" lvl="0" indent="-342900" algn="just">
              <a:buFont typeface="Wingdings" panose="05000000000000000000" pitchFamily="2" charset="2"/>
              <a:buChar char=""/>
            </a:pPr>
            <a:r>
              <a:rPr lang="ro-RO" sz="1800" dirty="0">
                <a:effectLst/>
                <a:latin typeface="Arial" panose="020B0604020202020204" pitchFamily="34" charset="0"/>
                <a:ea typeface="Calibri" panose="020F0502020204030204" pitchFamily="34" charset="0"/>
              </a:rPr>
              <a:t>un </a:t>
            </a:r>
            <a:r>
              <a:rPr lang="ro-RO" sz="1800" dirty="0" err="1">
                <a:effectLst/>
                <a:latin typeface="Arial" panose="020B0604020202020204" pitchFamily="34" charset="0"/>
                <a:ea typeface="Calibri" panose="020F0502020204030204" pitchFamily="34" charset="0"/>
              </a:rPr>
              <a:t>numar</a:t>
            </a:r>
            <a:r>
              <a:rPr lang="ro-RO" sz="1800" dirty="0">
                <a:effectLst/>
                <a:latin typeface="Arial" panose="020B0604020202020204" pitchFamily="34" charset="0"/>
                <a:ea typeface="Calibri" panose="020F0502020204030204" pitchFamily="34" charset="0"/>
              </a:rPr>
              <a:t> de </a:t>
            </a:r>
            <a:r>
              <a:rPr lang="ro-RO" sz="1800" b="1" dirty="0">
                <a:effectLst/>
                <a:latin typeface="Arial" panose="020B0604020202020204" pitchFamily="34" charset="0"/>
                <a:ea typeface="Calibri" panose="020F0502020204030204" pitchFamily="34" charset="0"/>
              </a:rPr>
              <a:t>7704 </a:t>
            </a:r>
            <a:r>
              <a:rPr lang="ro-RO" sz="1800" dirty="0">
                <a:effectLst/>
                <a:latin typeface="Arial" panose="020B0604020202020204" pitchFamily="34" charset="0"/>
                <a:ea typeface="Calibri" panose="020F0502020204030204" pitchFamily="34" charset="0"/>
              </a:rPr>
              <a:t>cereri evaluare complexă în vederea încadrării într-un grad de handicap, pentru care au fost făcute programări in vederea evaluării, comunicări în vederea completării dosarelor în urma verificărilor acestora din punct de vedere medical și administrativ, precum și evaluările propriu-zise</a:t>
            </a:r>
            <a:endParaRPr lang="en-US" sz="1800" dirty="0">
              <a:effectLst/>
              <a:latin typeface="Times New Roman" panose="02020603050405020304" pitchFamily="18" charset="0"/>
              <a:ea typeface="Times New Roman" panose="02020603050405020304" pitchFamily="18" charset="0"/>
            </a:endParaRPr>
          </a:p>
          <a:p>
            <a:pPr marL="342900" marR="0" lvl="0" indent="-342900" algn="just">
              <a:buFont typeface="Wingdings" panose="05000000000000000000" pitchFamily="2" charset="2"/>
              <a:buChar char=""/>
            </a:pPr>
            <a:r>
              <a:rPr lang="ro-RO" sz="1800" dirty="0">
                <a:effectLst/>
                <a:latin typeface="Arial" panose="020B0604020202020204" pitchFamily="34" charset="0"/>
                <a:ea typeface="Calibri" panose="020F0502020204030204" pitchFamily="34" charset="0"/>
              </a:rPr>
              <a:t>s-au întocmit un </a:t>
            </a:r>
            <a:r>
              <a:rPr lang="ro-RO" sz="1800" dirty="0" err="1">
                <a:effectLst/>
                <a:latin typeface="Arial" panose="020B0604020202020204" pitchFamily="34" charset="0"/>
                <a:ea typeface="Calibri" panose="020F0502020204030204" pitchFamily="34" charset="0"/>
              </a:rPr>
              <a:t>numar</a:t>
            </a:r>
            <a:r>
              <a:rPr lang="ro-RO" sz="1800" dirty="0">
                <a:effectLst/>
                <a:latin typeface="Arial" panose="020B0604020202020204" pitchFamily="34" charset="0"/>
                <a:ea typeface="Calibri" panose="020F0502020204030204" pitchFamily="34" charset="0"/>
              </a:rPr>
              <a:t>  de </a:t>
            </a:r>
            <a:r>
              <a:rPr lang="ro-RO" sz="1800" b="1" dirty="0">
                <a:effectLst/>
                <a:latin typeface="Arial" panose="020B0604020202020204" pitchFamily="34" charset="0"/>
                <a:ea typeface="Calibri" panose="020F0502020204030204" pitchFamily="34" charset="0"/>
              </a:rPr>
              <a:t>7359</a:t>
            </a:r>
            <a:r>
              <a:rPr lang="ro-RO" sz="1800" dirty="0">
                <a:effectLst/>
                <a:latin typeface="Arial" panose="020B0604020202020204" pitchFamily="34" charset="0"/>
                <a:ea typeface="Calibri" panose="020F0502020204030204" pitchFamily="34" charset="0"/>
              </a:rPr>
              <a:t> rapoarte evaluare complexă</a:t>
            </a:r>
            <a:endParaRPr lang="en-US" sz="1800" dirty="0">
              <a:effectLst/>
              <a:latin typeface="Times New Roman" panose="02020603050405020304" pitchFamily="18" charset="0"/>
              <a:ea typeface="Times New Roman" panose="02020603050405020304" pitchFamily="18" charset="0"/>
            </a:endParaRPr>
          </a:p>
          <a:p>
            <a:pPr marL="342900" marR="0" lvl="0" indent="-342900" algn="just">
              <a:buFont typeface="Wingdings" panose="05000000000000000000" pitchFamily="2" charset="2"/>
              <a:buChar char=""/>
            </a:pPr>
            <a:r>
              <a:rPr lang="ro-RO" sz="1800" dirty="0">
                <a:effectLst/>
                <a:latin typeface="Arial" panose="020B0604020202020204" pitchFamily="34" charset="0"/>
                <a:ea typeface="Calibri" panose="020F0502020204030204" pitchFamily="34" charset="0"/>
              </a:rPr>
              <a:t>au fost analizate, în vederea programării pentru evaluare un </a:t>
            </a:r>
            <a:r>
              <a:rPr lang="ro-RO" sz="1800" dirty="0" err="1">
                <a:effectLst/>
                <a:latin typeface="Arial" panose="020B0604020202020204" pitchFamily="34" charset="0"/>
                <a:ea typeface="Calibri" panose="020F0502020204030204" pitchFamily="34" charset="0"/>
              </a:rPr>
              <a:t>numar</a:t>
            </a:r>
            <a:r>
              <a:rPr lang="ro-RO" sz="1800" dirty="0">
                <a:effectLst/>
                <a:latin typeface="Arial" panose="020B0604020202020204" pitchFamily="34" charset="0"/>
                <a:ea typeface="Calibri" panose="020F0502020204030204" pitchFamily="34" charset="0"/>
              </a:rPr>
              <a:t> de </a:t>
            </a:r>
            <a:r>
              <a:rPr lang="ro-RO" sz="1800" b="1" dirty="0">
                <a:effectLst/>
                <a:latin typeface="Arial" panose="020B0604020202020204" pitchFamily="34" charset="0"/>
                <a:ea typeface="Calibri" panose="020F0502020204030204" pitchFamily="34" charset="0"/>
              </a:rPr>
              <a:t>2832</a:t>
            </a:r>
            <a:r>
              <a:rPr lang="ro-RO" sz="1800" dirty="0">
                <a:effectLst/>
                <a:latin typeface="Arial" panose="020B0604020202020204" pitchFamily="34" charset="0"/>
                <a:ea typeface="Calibri" panose="020F0502020204030204" pitchFamily="34" charset="0"/>
              </a:rPr>
              <a:t> dosare.</a:t>
            </a:r>
            <a:endParaRPr lang="en-US" sz="1800" dirty="0">
              <a:effectLst/>
              <a:latin typeface="Times New Roman" panose="02020603050405020304" pitchFamily="18" charset="0"/>
              <a:ea typeface="Times New Roman" panose="02020603050405020304" pitchFamily="18" charset="0"/>
            </a:endParaRPr>
          </a:p>
          <a:p>
            <a:pPr marL="342900" marR="0" lvl="0" indent="-342900" algn="just">
              <a:buFont typeface="Wingdings" panose="05000000000000000000" pitchFamily="2" charset="2"/>
              <a:buChar char=""/>
            </a:pPr>
            <a:r>
              <a:rPr lang="ro-RO" sz="1800" dirty="0">
                <a:effectLst/>
                <a:latin typeface="Arial" panose="020B0604020202020204" pitchFamily="34" charset="0"/>
                <a:ea typeface="Calibri" panose="020F0502020204030204" pitchFamily="34" charset="0"/>
              </a:rPr>
              <a:t>s-au oferit informații și sprijin de specialitate pentru un număr estimativ de peste </a:t>
            </a:r>
            <a:r>
              <a:rPr lang="ro-RO" sz="1800" b="1" dirty="0">
                <a:effectLst/>
                <a:latin typeface="Arial" panose="020B0604020202020204" pitchFamily="34" charset="0"/>
                <a:ea typeface="Calibri" panose="020F0502020204030204" pitchFamily="34" charset="0"/>
              </a:rPr>
              <a:t>11.000</a:t>
            </a:r>
            <a:r>
              <a:rPr lang="ro-RO" sz="1800" dirty="0">
                <a:effectLst/>
                <a:latin typeface="Arial" panose="020B0604020202020204" pitchFamily="34" charset="0"/>
                <a:ea typeface="Calibri" panose="020F0502020204030204" pitchFamily="34" charset="0"/>
              </a:rPr>
              <a:t> de persoane</a:t>
            </a:r>
            <a:endParaRPr lang="en-US" sz="1800" dirty="0">
              <a:effectLst/>
              <a:latin typeface="Times New Roman" panose="02020603050405020304" pitchFamily="18" charset="0"/>
              <a:ea typeface="Times New Roman" panose="02020603050405020304" pitchFamily="18" charset="0"/>
            </a:endParaRPr>
          </a:p>
          <a:p>
            <a:endParaRPr lang="en-US" dirty="0"/>
          </a:p>
          <a:p>
            <a:endParaRPr lang="en-US" dirty="0"/>
          </a:p>
        </p:txBody>
      </p:sp>
      <p:sp>
        <p:nvSpPr>
          <p:cNvPr id="4" name="Substituent conținut 3">
            <a:extLst>
              <a:ext uri="{FF2B5EF4-FFF2-40B4-BE49-F238E27FC236}">
                <a16:creationId xmlns:a16="http://schemas.microsoft.com/office/drawing/2014/main" id="{24530E8D-BDEF-50E4-2094-41990446B60A}"/>
              </a:ext>
            </a:extLst>
          </p:cNvPr>
          <p:cNvSpPr>
            <a:spLocks noGrp="1"/>
          </p:cNvSpPr>
          <p:nvPr>
            <p:ph sz="half" idx="15"/>
          </p:nvPr>
        </p:nvSpPr>
        <p:spPr/>
        <p:txBody>
          <a:bodyPr/>
          <a:lstStyle/>
          <a:p>
            <a:r>
              <a:rPr lang="en-US" dirty="0"/>
              <a:t>ADULTI</a:t>
            </a:r>
          </a:p>
        </p:txBody>
      </p:sp>
      <p:sp>
        <p:nvSpPr>
          <p:cNvPr id="5" name="Rectangle 2">
            <a:extLst>
              <a:ext uri="{FF2B5EF4-FFF2-40B4-BE49-F238E27FC236}">
                <a16:creationId xmlns:a16="http://schemas.microsoft.com/office/drawing/2014/main" id="{6B4EF830-BF66-7177-61EF-89668E845F9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iect 5">
            <a:extLst>
              <a:ext uri="{FF2B5EF4-FFF2-40B4-BE49-F238E27FC236}">
                <a16:creationId xmlns:a16="http://schemas.microsoft.com/office/drawing/2014/main" id="{ACE95F5E-070A-8E5A-A616-D7CBF4234469}"/>
              </a:ext>
            </a:extLst>
          </p:cNvPr>
          <p:cNvGraphicFramePr>
            <a:graphicFrameLocks/>
          </p:cNvGraphicFramePr>
          <p:nvPr>
            <p:extLst>
              <p:ext uri="{D42A27DB-BD31-4B8C-83A1-F6EECF244321}">
                <p14:modId xmlns:p14="http://schemas.microsoft.com/office/powerpoint/2010/main" val="3623571832"/>
              </p:ext>
            </p:extLst>
          </p:nvPr>
        </p:nvGraphicFramePr>
        <p:xfrm>
          <a:off x="4661820" y="2152650"/>
          <a:ext cx="5943600" cy="2552700"/>
        </p:xfrm>
        <a:graphic>
          <a:graphicData uri="http://schemas.openxmlformats.org/presentationml/2006/ole">
            <mc:AlternateContent xmlns:mc="http://schemas.openxmlformats.org/markup-compatibility/2006">
              <mc:Choice xmlns:v="urn:schemas-microsoft-com:vml" Requires="v">
                <p:oleObj name="Chart" r:id="rId2" imgW="5943792" imgH="2552558" progId="Excel.Chart.8">
                  <p:embed/>
                </p:oleObj>
              </mc:Choice>
              <mc:Fallback>
                <p:oleObj name="Chart" r:id="rId2" imgW="5943792" imgH="2552558" progId="Excel.Chart.8">
                  <p:embed/>
                  <p:pic>
                    <p:nvPicPr>
                      <p:cNvPr id="0" name="Object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820" y="2152650"/>
                        <a:ext cx="5943600" cy="255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a:extLst>
              <a:ext uri="{FF2B5EF4-FFF2-40B4-BE49-F238E27FC236}">
                <a16:creationId xmlns:a16="http://schemas.microsoft.com/office/drawing/2014/main" id="{0584B40C-ACFD-38BB-CD08-E78C86ABE801}"/>
              </a:ext>
            </a:extLst>
          </p:cNvPr>
          <p:cNvSpPr>
            <a:spLocks noChangeArrowheads="1"/>
          </p:cNvSpPr>
          <p:nvPr/>
        </p:nvSpPr>
        <p:spPr bwMode="auto">
          <a:xfrm>
            <a:off x="0" y="2552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269270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8DBDA3C-F929-8E42-7C9F-E3A9ED87F345}"/>
              </a:ext>
            </a:extLst>
          </p:cNvPr>
          <p:cNvSpPr>
            <a:spLocks noGrp="1"/>
          </p:cNvSpPr>
          <p:nvPr>
            <p:ph type="title"/>
          </p:nvPr>
        </p:nvSpPr>
        <p:spPr/>
        <p:txBody>
          <a:bodyPr/>
          <a:lstStyle/>
          <a:p>
            <a:r>
              <a:rPr lang="pt-BR" sz="4400" b="1" i="1" dirty="0">
                <a:effectLst/>
                <a:latin typeface="Arial" panose="020B0604020202020204" pitchFamily="34" charset="0"/>
                <a:ea typeface="Times New Roman" panose="02020603050405020304" pitchFamily="18" charset="0"/>
              </a:rPr>
              <a:t>Evaluare Complexă a Copilului</a:t>
            </a:r>
            <a:endParaRPr lang="en-US" dirty="0"/>
          </a:p>
        </p:txBody>
      </p:sp>
      <p:sp>
        <p:nvSpPr>
          <p:cNvPr id="3" name="Substituent conținut 2">
            <a:extLst>
              <a:ext uri="{FF2B5EF4-FFF2-40B4-BE49-F238E27FC236}">
                <a16:creationId xmlns:a16="http://schemas.microsoft.com/office/drawing/2014/main" id="{6408F966-5C1A-2213-FB32-21A7C8979A9E}"/>
              </a:ext>
            </a:extLst>
          </p:cNvPr>
          <p:cNvSpPr>
            <a:spLocks noGrp="1"/>
          </p:cNvSpPr>
          <p:nvPr>
            <p:ph sz="half" idx="13"/>
          </p:nvPr>
        </p:nvSpPr>
        <p:spPr/>
        <p:txBody>
          <a:bodyPr/>
          <a:lstStyle/>
          <a:p>
            <a:r>
              <a:rPr lang="ro-RO" sz="1800" dirty="0">
                <a:effectLst/>
                <a:latin typeface="Arial" panose="020B0604020202020204" pitchFamily="34" charset="0"/>
                <a:ea typeface="Times New Roman" panose="02020603050405020304" pitchFamily="18" charset="0"/>
              </a:rPr>
              <a:t>Pe parcursul anului au fost evaluați/reevaluați un nr. 687 de copii din totalul de 1176 care sunt  în evidența DGASPC.</a:t>
            </a:r>
            <a:endParaRPr lang="en-US" dirty="0"/>
          </a:p>
        </p:txBody>
      </p:sp>
      <p:sp>
        <p:nvSpPr>
          <p:cNvPr id="4" name="Substituent conținut 3">
            <a:extLst>
              <a:ext uri="{FF2B5EF4-FFF2-40B4-BE49-F238E27FC236}">
                <a16:creationId xmlns:a16="http://schemas.microsoft.com/office/drawing/2014/main" id="{D29EAB98-386B-28D1-6477-487CFCB79AAA}"/>
              </a:ext>
            </a:extLst>
          </p:cNvPr>
          <p:cNvSpPr>
            <a:spLocks noGrp="1"/>
          </p:cNvSpPr>
          <p:nvPr>
            <p:ph sz="half" idx="2"/>
          </p:nvPr>
        </p:nvSpPr>
        <p:spPr>
          <a:xfrm>
            <a:off x="14566985" y="4323692"/>
            <a:ext cx="3450771" cy="4297680"/>
          </a:xfrm>
        </p:spPr>
        <p:txBody>
          <a:bodyPr/>
          <a:lstStyle/>
          <a:p>
            <a:endParaRPr lang="en-US" dirty="0"/>
          </a:p>
        </p:txBody>
      </p:sp>
      <p:sp>
        <p:nvSpPr>
          <p:cNvPr id="5" name="Rectangle 2">
            <a:extLst>
              <a:ext uri="{FF2B5EF4-FFF2-40B4-BE49-F238E27FC236}">
                <a16:creationId xmlns:a16="http://schemas.microsoft.com/office/drawing/2014/main" id="{39FE67C6-E49C-F06A-A50A-7C31088C8183}"/>
              </a:ext>
            </a:extLst>
          </p:cNvPr>
          <p:cNvSpPr>
            <a:spLocks noChangeArrowheads="1"/>
          </p:cNvSpPr>
          <p:nvPr/>
        </p:nvSpPr>
        <p:spPr bwMode="auto">
          <a:xfrm>
            <a:off x="1063256" y="282826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iect 5">
            <a:extLst>
              <a:ext uri="{FF2B5EF4-FFF2-40B4-BE49-F238E27FC236}">
                <a16:creationId xmlns:a16="http://schemas.microsoft.com/office/drawing/2014/main" id="{84282964-E006-707C-2091-B1D4AEF2C6F2}"/>
              </a:ext>
            </a:extLst>
          </p:cNvPr>
          <p:cNvGraphicFramePr>
            <a:graphicFrameLocks/>
          </p:cNvGraphicFramePr>
          <p:nvPr>
            <p:extLst>
              <p:ext uri="{D42A27DB-BD31-4B8C-83A1-F6EECF244321}">
                <p14:modId xmlns:p14="http://schemas.microsoft.com/office/powerpoint/2010/main" val="3723006935"/>
              </p:ext>
            </p:extLst>
          </p:nvPr>
        </p:nvGraphicFramePr>
        <p:xfrm>
          <a:off x="1063256" y="2828260"/>
          <a:ext cx="5600700" cy="2759075"/>
        </p:xfrm>
        <a:graphic>
          <a:graphicData uri="http://schemas.openxmlformats.org/presentationml/2006/ole">
            <mc:AlternateContent xmlns:mc="http://schemas.openxmlformats.org/markup-compatibility/2006">
              <mc:Choice xmlns:v="urn:schemas-microsoft-com:vml" Requires="v">
                <p:oleObj name="Chart" r:id="rId2" imgW="5602710" imgH="2755631" progId="Excel.Chart.8">
                  <p:embed/>
                </p:oleObj>
              </mc:Choice>
              <mc:Fallback>
                <p:oleObj name="Chart" r:id="rId2" imgW="5602710" imgH="2755631" progId="Excel.Chart.8">
                  <p:embed/>
                  <p:pic>
                    <p:nvPicPr>
                      <p:cNvPr id="0" name="Diagramă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256" y="2828260"/>
                        <a:ext cx="5600700" cy="275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a:extLst>
              <a:ext uri="{FF2B5EF4-FFF2-40B4-BE49-F238E27FC236}">
                <a16:creationId xmlns:a16="http://schemas.microsoft.com/office/drawing/2014/main" id="{A415494F-3E51-5B48-D7C2-06964390E05B}"/>
              </a:ext>
            </a:extLst>
          </p:cNvPr>
          <p:cNvSpPr>
            <a:spLocks noChangeArrowheads="1"/>
          </p:cNvSpPr>
          <p:nvPr/>
        </p:nvSpPr>
        <p:spPr bwMode="auto">
          <a:xfrm>
            <a:off x="1063256" y="55873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540A180F-604D-8C32-B84D-227EB03C59C9}"/>
              </a:ext>
            </a:extLst>
          </p:cNvPr>
          <p:cNvSpPr>
            <a:spLocks noChangeArrowheads="1"/>
          </p:cNvSpPr>
          <p:nvPr/>
        </p:nvSpPr>
        <p:spPr bwMode="auto">
          <a:xfrm>
            <a:off x="6663956" y="22647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iect 8">
            <a:extLst>
              <a:ext uri="{FF2B5EF4-FFF2-40B4-BE49-F238E27FC236}">
                <a16:creationId xmlns:a16="http://schemas.microsoft.com/office/drawing/2014/main" id="{24A1B157-BD82-6AF2-FF1B-F055EA958F74}"/>
              </a:ext>
            </a:extLst>
          </p:cNvPr>
          <p:cNvGraphicFramePr>
            <a:graphicFrameLocks/>
          </p:cNvGraphicFramePr>
          <p:nvPr>
            <p:extLst>
              <p:ext uri="{D42A27DB-BD31-4B8C-83A1-F6EECF244321}">
                <p14:modId xmlns:p14="http://schemas.microsoft.com/office/powerpoint/2010/main" val="1895412681"/>
              </p:ext>
            </p:extLst>
          </p:nvPr>
        </p:nvGraphicFramePr>
        <p:xfrm>
          <a:off x="6663956" y="2264735"/>
          <a:ext cx="5668963" cy="2697163"/>
        </p:xfrm>
        <a:graphic>
          <a:graphicData uri="http://schemas.openxmlformats.org/presentationml/2006/ole">
            <mc:AlternateContent xmlns:mc="http://schemas.openxmlformats.org/markup-compatibility/2006">
              <mc:Choice xmlns:v="urn:schemas-microsoft-com:vml" Requires="v">
                <p:oleObj name="Chart" r:id="rId4" imgW="5669771" imgH="2700762" progId="Excel.Chart.8">
                  <p:embed/>
                </p:oleObj>
              </mc:Choice>
              <mc:Fallback>
                <p:oleObj name="Chart" r:id="rId4" imgW="5669771" imgH="2700762" progId="Excel.Chart.8">
                  <p:embed/>
                  <p:pic>
                    <p:nvPicPr>
                      <p:cNvPr id="0" name="Diagramă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3956" y="2264735"/>
                        <a:ext cx="5668963" cy="2697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a:extLst>
              <a:ext uri="{FF2B5EF4-FFF2-40B4-BE49-F238E27FC236}">
                <a16:creationId xmlns:a16="http://schemas.microsoft.com/office/drawing/2014/main" id="{54A8EFC5-10CE-BE02-3387-E49FA2FE82A2}"/>
              </a:ext>
            </a:extLst>
          </p:cNvPr>
          <p:cNvSpPr>
            <a:spLocks noChangeArrowheads="1"/>
          </p:cNvSpPr>
          <p:nvPr/>
        </p:nvSpPr>
        <p:spPr bwMode="auto">
          <a:xfrm>
            <a:off x="6663956" y="496189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8710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03305537-41B9-FBB2-147A-517C81FC07B6}"/>
              </a:ext>
            </a:extLst>
          </p:cNvPr>
          <p:cNvSpPr>
            <a:spLocks noGrp="1" noChangeArrowheads="1"/>
          </p:cNvSpPr>
          <p:nvPr>
            <p:ph type="ctrTitle"/>
          </p:nvPr>
        </p:nvSpPr>
        <p:spPr bwMode="auto">
          <a:xfrm>
            <a:off x="2710825" y="372363"/>
            <a:ext cx="6560142" cy="3063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ro-RO" altLang="en-US"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Asigurarea fondurilor necesare pentru buna funcționare a sistemului județean de protecție</a:t>
            </a:r>
            <a:endParaRPr kumimoji="0" lang="en-US" altLang="en-US" sz="800" b="0" i="0" u="none" strike="noStrike" cap="none" normalizeH="0" baseline="0">
              <a:ln>
                <a:noFill/>
              </a:ln>
              <a:solidFill>
                <a:schemeClr val="tx1"/>
              </a:solidFill>
              <a:effectLst/>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Subtitlu 2">
            <a:extLst>
              <a:ext uri="{FF2B5EF4-FFF2-40B4-BE49-F238E27FC236}">
                <a16:creationId xmlns:a16="http://schemas.microsoft.com/office/drawing/2014/main" id="{3FDBD171-38E8-5448-C06A-1D093E51106D}"/>
              </a:ext>
            </a:extLst>
          </p:cNvPr>
          <p:cNvSpPr>
            <a:spLocks noGrp="1"/>
          </p:cNvSpPr>
          <p:nvPr>
            <p:ph type="subTitle" idx="1"/>
          </p:nvPr>
        </p:nvSpPr>
        <p:spPr/>
        <p:txBody>
          <a:bodyPr/>
          <a:lstStyle/>
          <a:p>
            <a:r>
              <a:rPr lang="en-US" dirty="0"/>
              <a:t>BUGET </a:t>
            </a:r>
          </a:p>
        </p:txBody>
      </p:sp>
      <p:graphicFrame>
        <p:nvGraphicFramePr>
          <p:cNvPr id="4" name="Tabel 3">
            <a:extLst>
              <a:ext uri="{FF2B5EF4-FFF2-40B4-BE49-F238E27FC236}">
                <a16:creationId xmlns:a16="http://schemas.microsoft.com/office/drawing/2014/main" id="{CB10D102-DA51-85E2-C5A7-FC350F97B536}"/>
              </a:ext>
            </a:extLst>
          </p:cNvPr>
          <p:cNvGraphicFramePr>
            <a:graphicFrameLocks noGrp="1"/>
          </p:cNvGraphicFramePr>
          <p:nvPr>
            <p:extLst>
              <p:ext uri="{D42A27DB-BD31-4B8C-83A1-F6EECF244321}">
                <p14:modId xmlns:p14="http://schemas.microsoft.com/office/powerpoint/2010/main" val="3206071117"/>
              </p:ext>
            </p:extLst>
          </p:nvPr>
        </p:nvGraphicFramePr>
        <p:xfrm>
          <a:off x="2815929" y="2014828"/>
          <a:ext cx="6115050" cy="3021711"/>
        </p:xfrm>
        <a:graphic>
          <a:graphicData uri="http://schemas.openxmlformats.org/drawingml/2006/table">
            <a:tbl>
              <a:tblPr firstRow="1" firstCol="1" bandRow="1">
                <a:tableStyleId>{72833802-FEF1-4C79-8D5D-14CF1EAF98D9}</a:tableStyleId>
              </a:tblPr>
              <a:tblGrid>
                <a:gridCol w="3429000">
                  <a:extLst>
                    <a:ext uri="{9D8B030D-6E8A-4147-A177-3AD203B41FA5}">
                      <a16:colId xmlns:a16="http://schemas.microsoft.com/office/drawing/2014/main" val="1587736751"/>
                    </a:ext>
                  </a:extLst>
                </a:gridCol>
                <a:gridCol w="1371600">
                  <a:extLst>
                    <a:ext uri="{9D8B030D-6E8A-4147-A177-3AD203B41FA5}">
                      <a16:colId xmlns:a16="http://schemas.microsoft.com/office/drawing/2014/main" val="3750432326"/>
                    </a:ext>
                  </a:extLst>
                </a:gridCol>
                <a:gridCol w="1314450">
                  <a:extLst>
                    <a:ext uri="{9D8B030D-6E8A-4147-A177-3AD203B41FA5}">
                      <a16:colId xmlns:a16="http://schemas.microsoft.com/office/drawing/2014/main" val="272505842"/>
                    </a:ext>
                  </a:extLst>
                </a:gridCol>
              </a:tblGrid>
              <a:tr h="261620">
                <a:tc>
                  <a:txBody>
                    <a:bodyPr/>
                    <a:lstStyle/>
                    <a:p>
                      <a:pPr marL="0" marR="0" algn="ctr">
                        <a:lnSpc>
                          <a:spcPct val="107000"/>
                        </a:lnSpc>
                        <a:spcAft>
                          <a:spcPts val="800"/>
                        </a:spcAft>
                      </a:pPr>
                      <a:r>
                        <a:rPr lang="en-US" sz="1200">
                          <a:effectLst/>
                        </a:rPr>
                        <a:t>DGASPC Satu Mare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200">
                          <a:effectLst/>
                        </a:rPr>
                        <a:t>Buget aprobat (lei)</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200">
                          <a:effectLst/>
                        </a:rPr>
                        <a:t>Plati 30.12.2024 (lei)</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1799293"/>
                  </a:ext>
                </a:extLst>
              </a:tr>
              <a:tr h="209550">
                <a:tc>
                  <a:txBody>
                    <a:bodyPr/>
                    <a:lstStyle/>
                    <a:p>
                      <a:pPr marL="0" marR="0" algn="ctr">
                        <a:lnSpc>
                          <a:spcPct val="107000"/>
                        </a:lnSpc>
                        <a:spcAft>
                          <a:spcPts val="800"/>
                        </a:spcAft>
                      </a:pPr>
                      <a:r>
                        <a:rPr lang="en-US" sz="1200">
                          <a:effectLst/>
                        </a:rPr>
                        <a:t>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2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pPr>
                      <a:r>
                        <a:rPr lang="en-US" sz="12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02489077"/>
                  </a:ext>
                </a:extLst>
              </a:tr>
              <a:tr h="200025">
                <a:tc>
                  <a:txBody>
                    <a:bodyPr/>
                    <a:lstStyle/>
                    <a:p>
                      <a:pPr marL="0" marR="0">
                        <a:lnSpc>
                          <a:spcPct val="107000"/>
                        </a:lnSpc>
                        <a:spcAft>
                          <a:spcPts val="800"/>
                        </a:spcAft>
                      </a:pPr>
                      <a:r>
                        <a:rPr lang="en-US" sz="1200">
                          <a:effectLst/>
                        </a:rPr>
                        <a:t>total cheltuieli</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Aft>
                          <a:spcPts val="800"/>
                        </a:spcAft>
                      </a:pPr>
                      <a:r>
                        <a:rPr lang="en-US" sz="1200" b="1" dirty="0">
                          <a:effectLst/>
                        </a:rPr>
                        <a:t>102.603.340</a:t>
                      </a:r>
                      <a:endParaRPr lang="en-US"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Aft>
                          <a:spcPts val="800"/>
                        </a:spcAft>
                      </a:pPr>
                      <a:r>
                        <a:rPr lang="en-US" sz="1200" b="1" dirty="0">
                          <a:effectLst/>
                        </a:rPr>
                        <a:t>102.185.526,91</a:t>
                      </a:r>
                      <a:endParaRPr lang="en-US"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0127198"/>
                  </a:ext>
                </a:extLst>
              </a:tr>
              <a:tr h="200025">
                <a:tc>
                  <a:txBody>
                    <a:bodyPr/>
                    <a:lstStyle/>
                    <a:p>
                      <a:pPr marL="0" marR="0">
                        <a:lnSpc>
                          <a:spcPct val="107000"/>
                        </a:lnSpc>
                        <a:spcAft>
                          <a:spcPts val="800"/>
                        </a:spcAft>
                      </a:pPr>
                      <a:r>
                        <a:rPr lang="en-US" sz="1200">
                          <a:effectLst/>
                        </a:rPr>
                        <a:t>din care: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4689837"/>
                  </a:ext>
                </a:extLst>
              </a:tr>
              <a:tr h="239395">
                <a:tc>
                  <a:txBody>
                    <a:bodyPr/>
                    <a:lstStyle/>
                    <a:p>
                      <a:pPr marL="0" marR="0">
                        <a:lnSpc>
                          <a:spcPct val="107000"/>
                        </a:lnSpc>
                        <a:spcAft>
                          <a:spcPts val="800"/>
                        </a:spcAft>
                      </a:pPr>
                      <a:r>
                        <a:rPr lang="en-US" sz="1200">
                          <a:effectLst/>
                        </a:rPr>
                        <a:t>Cheltuieli de personal (titl. 10)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Aft>
                          <a:spcPts val="800"/>
                        </a:spcAft>
                      </a:pPr>
                      <a:r>
                        <a:rPr lang="en-US" sz="1200">
                          <a:effectLst/>
                        </a:rPr>
                        <a:t>80.128.560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Aft>
                          <a:spcPts val="800"/>
                        </a:spcAft>
                      </a:pPr>
                      <a:r>
                        <a:rPr lang="en-US" sz="1200">
                          <a:effectLst/>
                        </a:rPr>
                        <a:t>80.078.120,75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57657679"/>
                  </a:ext>
                </a:extLst>
              </a:tr>
              <a:tr h="200025">
                <a:tc>
                  <a:txBody>
                    <a:bodyPr/>
                    <a:lstStyle/>
                    <a:p>
                      <a:pPr marL="0" marR="0">
                        <a:lnSpc>
                          <a:spcPct val="107000"/>
                        </a:lnSpc>
                        <a:spcAft>
                          <a:spcPts val="800"/>
                        </a:spcAft>
                      </a:pPr>
                      <a:r>
                        <a:rPr lang="en-US" sz="1200">
                          <a:effectLst/>
                        </a:rPr>
                        <a:t>Bunuri si servicii (titl. 20)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Aft>
                          <a:spcPts val="800"/>
                        </a:spcAft>
                      </a:pPr>
                      <a:r>
                        <a:rPr lang="en-US" sz="1200">
                          <a:effectLst/>
                        </a:rPr>
                        <a:t>13.008.780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Aft>
                          <a:spcPts val="800"/>
                        </a:spcAft>
                      </a:pPr>
                      <a:r>
                        <a:rPr lang="en-US" sz="1200">
                          <a:effectLst/>
                        </a:rPr>
                        <a:t>12.898.752,09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0616058"/>
                  </a:ext>
                </a:extLst>
              </a:tr>
              <a:tr h="200025">
                <a:tc>
                  <a:txBody>
                    <a:bodyPr/>
                    <a:lstStyle/>
                    <a:p>
                      <a:pPr marL="0" marR="0">
                        <a:lnSpc>
                          <a:spcPct val="107000"/>
                        </a:lnSpc>
                        <a:spcAft>
                          <a:spcPts val="800"/>
                        </a:spcAft>
                      </a:pPr>
                      <a:r>
                        <a:rPr lang="en-US" sz="1200">
                          <a:effectLst/>
                        </a:rPr>
                        <a:t>Asistență socială (titl. 57)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Aft>
                          <a:spcPts val="800"/>
                        </a:spcAft>
                      </a:pPr>
                      <a:r>
                        <a:rPr lang="en-US" sz="1200">
                          <a:effectLst/>
                        </a:rPr>
                        <a:t>6.503.000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Aft>
                          <a:spcPts val="800"/>
                        </a:spcAft>
                      </a:pPr>
                      <a:r>
                        <a:rPr lang="en-US" sz="1200">
                          <a:effectLst/>
                        </a:rPr>
                        <a:t>6.489.379,79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5908599"/>
                  </a:ext>
                </a:extLst>
              </a:tr>
              <a:tr h="200025">
                <a:tc>
                  <a:txBody>
                    <a:bodyPr/>
                    <a:lstStyle/>
                    <a:p>
                      <a:pPr marL="0" marR="0">
                        <a:lnSpc>
                          <a:spcPct val="107000"/>
                        </a:lnSpc>
                        <a:spcAft>
                          <a:spcPts val="800"/>
                        </a:spcAft>
                      </a:pPr>
                      <a:r>
                        <a:rPr lang="pt-BR" sz="1200">
                          <a:effectLst/>
                        </a:rPr>
                        <a:t>Sume aferente persoanelor cu handicap neîncadrate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Aft>
                          <a:spcPts val="800"/>
                        </a:spcAft>
                      </a:pPr>
                      <a:r>
                        <a:rPr lang="pt-BR" sz="1200">
                          <a:effectLst/>
                        </a:rPr>
                        <a:t>517.000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Aft>
                          <a:spcPts val="800"/>
                        </a:spcAft>
                      </a:pPr>
                      <a:r>
                        <a:rPr lang="pt-BR" sz="1200">
                          <a:effectLst/>
                        </a:rPr>
                        <a:t>516.500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570467"/>
                  </a:ext>
                </a:extLst>
              </a:tr>
              <a:tr h="382270">
                <a:tc>
                  <a:txBody>
                    <a:bodyPr/>
                    <a:lstStyle/>
                    <a:p>
                      <a:pPr marL="0" marR="0">
                        <a:lnSpc>
                          <a:spcPct val="107000"/>
                        </a:lnSpc>
                        <a:spcAft>
                          <a:spcPts val="800"/>
                        </a:spcAft>
                      </a:pPr>
                      <a:r>
                        <a:rPr lang="it-IT" sz="1200">
                          <a:effectLst/>
                        </a:rPr>
                        <a:t>Proiecte cu finantare din fonduri externe nerambursabile aferente cadrului financiar 2014-2020 (titl. 58), Fonduri europene nerambursabile (titl. 60)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Aft>
                          <a:spcPts val="800"/>
                        </a:spcAft>
                      </a:pPr>
                      <a:r>
                        <a:rPr lang="it-IT" sz="1200">
                          <a:effectLst/>
                        </a:rPr>
                        <a:t>             637.000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Aft>
                          <a:spcPts val="800"/>
                        </a:spcAft>
                      </a:pPr>
                      <a:r>
                        <a:rPr lang="it-IT" sz="1200">
                          <a:effectLst/>
                        </a:rPr>
                        <a:t>636.005,10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75771966"/>
                  </a:ext>
                </a:extLst>
              </a:tr>
              <a:tr h="233680">
                <a:tc>
                  <a:txBody>
                    <a:bodyPr/>
                    <a:lstStyle/>
                    <a:p>
                      <a:pPr marL="0" marR="0">
                        <a:lnSpc>
                          <a:spcPct val="107000"/>
                        </a:lnSpc>
                        <a:spcAft>
                          <a:spcPts val="800"/>
                        </a:spcAft>
                      </a:pPr>
                      <a:r>
                        <a:rPr lang="en-US" sz="1200">
                          <a:effectLst/>
                        </a:rPr>
                        <a:t>Cheltuieli de capital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Aft>
                          <a:spcPts val="800"/>
                        </a:spcAft>
                      </a:pPr>
                      <a:r>
                        <a:rPr lang="en-US" sz="1200">
                          <a:effectLst/>
                        </a:rPr>
                        <a:t>1.809.000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07000"/>
                        </a:lnSpc>
                        <a:spcAft>
                          <a:spcPts val="800"/>
                        </a:spcAft>
                      </a:pPr>
                      <a:r>
                        <a:rPr lang="en-US" sz="1200" dirty="0">
                          <a:effectLst/>
                        </a:rPr>
                        <a:t>1.566.769,18</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19972507"/>
                  </a:ext>
                </a:extLst>
              </a:tr>
            </a:tbl>
          </a:graphicData>
        </a:graphic>
      </p:graphicFrame>
    </p:spTree>
    <p:extLst>
      <p:ext uri="{BB962C8B-B14F-4D97-AF65-F5344CB8AC3E}">
        <p14:creationId xmlns:p14="http://schemas.microsoft.com/office/powerpoint/2010/main" val="1324709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 8">
            <a:extLst>
              <a:ext uri="{FF2B5EF4-FFF2-40B4-BE49-F238E27FC236}">
                <a16:creationId xmlns:a16="http://schemas.microsoft.com/office/drawing/2014/main" id="{065AF142-5512-2EFD-FC36-BAE327C137D0}"/>
              </a:ext>
            </a:extLst>
          </p:cNvPr>
          <p:cNvGraphicFramePr>
            <a:graphicFrameLocks noGrp="1"/>
          </p:cNvGraphicFramePr>
          <p:nvPr>
            <p:extLst>
              <p:ext uri="{D42A27DB-BD31-4B8C-83A1-F6EECF244321}">
                <p14:modId xmlns:p14="http://schemas.microsoft.com/office/powerpoint/2010/main" val="3422011063"/>
              </p:ext>
            </p:extLst>
          </p:nvPr>
        </p:nvGraphicFramePr>
        <p:xfrm>
          <a:off x="1066445" y="365125"/>
          <a:ext cx="9345917" cy="1547876"/>
        </p:xfrm>
        <a:graphic>
          <a:graphicData uri="http://schemas.openxmlformats.org/drawingml/2006/table">
            <a:tbl>
              <a:tblPr firstRow="1" firstCol="1" bandRow="1">
                <a:tableStyleId>{72833802-FEF1-4C79-8D5D-14CF1EAF98D9}</a:tableStyleId>
              </a:tblPr>
              <a:tblGrid>
                <a:gridCol w="471038">
                  <a:extLst>
                    <a:ext uri="{9D8B030D-6E8A-4147-A177-3AD203B41FA5}">
                      <a16:colId xmlns:a16="http://schemas.microsoft.com/office/drawing/2014/main" val="228477447"/>
                    </a:ext>
                  </a:extLst>
                </a:gridCol>
                <a:gridCol w="1030120">
                  <a:extLst>
                    <a:ext uri="{9D8B030D-6E8A-4147-A177-3AD203B41FA5}">
                      <a16:colId xmlns:a16="http://schemas.microsoft.com/office/drawing/2014/main" val="1371405686"/>
                    </a:ext>
                  </a:extLst>
                </a:gridCol>
                <a:gridCol w="2139479">
                  <a:extLst>
                    <a:ext uri="{9D8B030D-6E8A-4147-A177-3AD203B41FA5}">
                      <a16:colId xmlns:a16="http://schemas.microsoft.com/office/drawing/2014/main" val="2405819173"/>
                    </a:ext>
                  </a:extLst>
                </a:gridCol>
                <a:gridCol w="1030120">
                  <a:extLst>
                    <a:ext uri="{9D8B030D-6E8A-4147-A177-3AD203B41FA5}">
                      <a16:colId xmlns:a16="http://schemas.microsoft.com/office/drawing/2014/main" val="2978578552"/>
                    </a:ext>
                  </a:extLst>
                </a:gridCol>
                <a:gridCol w="941195">
                  <a:extLst>
                    <a:ext uri="{9D8B030D-6E8A-4147-A177-3AD203B41FA5}">
                      <a16:colId xmlns:a16="http://schemas.microsoft.com/office/drawing/2014/main" val="3996635807"/>
                    </a:ext>
                  </a:extLst>
                </a:gridCol>
                <a:gridCol w="624236">
                  <a:extLst>
                    <a:ext uri="{9D8B030D-6E8A-4147-A177-3AD203B41FA5}">
                      <a16:colId xmlns:a16="http://schemas.microsoft.com/office/drawing/2014/main" val="2876246680"/>
                    </a:ext>
                  </a:extLst>
                </a:gridCol>
                <a:gridCol w="873400">
                  <a:extLst>
                    <a:ext uri="{9D8B030D-6E8A-4147-A177-3AD203B41FA5}">
                      <a16:colId xmlns:a16="http://schemas.microsoft.com/office/drawing/2014/main" val="3665873939"/>
                    </a:ext>
                  </a:extLst>
                </a:gridCol>
                <a:gridCol w="624236">
                  <a:extLst>
                    <a:ext uri="{9D8B030D-6E8A-4147-A177-3AD203B41FA5}">
                      <a16:colId xmlns:a16="http://schemas.microsoft.com/office/drawing/2014/main" val="256641956"/>
                    </a:ext>
                  </a:extLst>
                </a:gridCol>
                <a:gridCol w="873400">
                  <a:extLst>
                    <a:ext uri="{9D8B030D-6E8A-4147-A177-3AD203B41FA5}">
                      <a16:colId xmlns:a16="http://schemas.microsoft.com/office/drawing/2014/main" val="84985835"/>
                    </a:ext>
                  </a:extLst>
                </a:gridCol>
                <a:gridCol w="738693">
                  <a:extLst>
                    <a:ext uri="{9D8B030D-6E8A-4147-A177-3AD203B41FA5}">
                      <a16:colId xmlns:a16="http://schemas.microsoft.com/office/drawing/2014/main" val="1753655249"/>
                    </a:ext>
                  </a:extLst>
                </a:gridCol>
              </a:tblGrid>
              <a:tr h="0">
                <a:tc>
                  <a:txBody>
                    <a:bodyPr/>
                    <a:lstStyle/>
                    <a:p>
                      <a:pPr marL="0" marR="0" algn="just">
                        <a:lnSpc>
                          <a:spcPct val="107000"/>
                        </a:lnSpc>
                        <a:spcAft>
                          <a:spcPts val="800"/>
                        </a:spcAft>
                      </a:pPr>
                      <a:r>
                        <a:rPr lang="ro-RO" sz="1200" dirty="0">
                          <a:effectLst/>
                        </a:rPr>
                        <a:t> </a:t>
                      </a:r>
                      <a:endParaRPr lang="en-US" sz="1100" dirty="0">
                        <a:effectLst/>
                      </a:endParaRPr>
                    </a:p>
                    <a:p>
                      <a:pPr marL="0" marR="0" algn="just">
                        <a:lnSpc>
                          <a:spcPct val="107000"/>
                        </a:lnSpc>
                        <a:spcAft>
                          <a:spcPts val="800"/>
                        </a:spcAft>
                      </a:pPr>
                      <a:r>
                        <a:rPr lang="ro-RO" sz="1200" dirty="0">
                          <a:effectLst/>
                        </a:rPr>
                        <a:t>Nr. </a:t>
                      </a:r>
                      <a:r>
                        <a:rPr lang="ro-RO" sz="1200" dirty="0" err="1">
                          <a:effectLst/>
                        </a:rPr>
                        <a:t>Crt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Aft>
                          <a:spcPts val="800"/>
                        </a:spcAft>
                      </a:pPr>
                      <a:r>
                        <a:rPr lang="ro-RO" sz="1200">
                          <a:effectLst/>
                        </a:rPr>
                        <a:t>Cod serviciu social, cf. Nomencl. Serv.sociale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Aft>
                          <a:spcPts val="800"/>
                        </a:spcAft>
                      </a:pPr>
                      <a:r>
                        <a:rPr lang="ro-RO" sz="1200" dirty="0">
                          <a:effectLst/>
                        </a:rPr>
                        <a:t>Denumirea serviciului social</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Aft>
                          <a:spcPts val="800"/>
                        </a:spcAft>
                      </a:pPr>
                      <a:r>
                        <a:rPr lang="ro-RO" sz="1200">
                          <a:effectLst/>
                        </a:rPr>
                        <a:t>Capacitate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Aft>
                          <a:spcPts val="800"/>
                        </a:spcAft>
                      </a:pPr>
                      <a:r>
                        <a:rPr lang="ro-RO" sz="1200">
                          <a:effectLst/>
                        </a:rPr>
                        <a:t>Grad de ocupare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5">
                  <a:txBody>
                    <a:bodyPr/>
                    <a:lstStyle/>
                    <a:p>
                      <a:pPr marL="0" marR="0" algn="just">
                        <a:lnSpc>
                          <a:spcPct val="107000"/>
                        </a:lnSpc>
                        <a:spcAft>
                          <a:spcPts val="800"/>
                        </a:spcAft>
                      </a:pPr>
                      <a:r>
                        <a:rPr lang="ro-RO" sz="1200">
                          <a:effectLst/>
                        </a:rPr>
                        <a:t>Bugetele estimate pe surse de finanţare, pentru serviciile sociale existente (mii lei):</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16163986"/>
                  </a:ext>
                </a:extLst>
              </a:tr>
              <a:tr h="636905">
                <a:tc gridSpan="5">
                  <a:txBody>
                    <a:bodyPr/>
                    <a:lstStyle/>
                    <a:p>
                      <a:pPr marL="0" marR="0" algn="just">
                        <a:lnSpc>
                          <a:spcPct val="107000"/>
                        </a:lnSpc>
                        <a:spcAft>
                          <a:spcPts val="800"/>
                        </a:spcAft>
                      </a:pPr>
                      <a:r>
                        <a:rPr lang="ro-RO" sz="12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just">
                        <a:lnSpc>
                          <a:spcPct val="107000"/>
                        </a:lnSpc>
                        <a:spcAft>
                          <a:spcPts val="800"/>
                        </a:spcAft>
                      </a:pPr>
                      <a:r>
                        <a:rPr lang="ro-RO" sz="1200" dirty="0">
                          <a:effectLst/>
                        </a:rPr>
                        <a:t>Buget local</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Aft>
                          <a:spcPts val="800"/>
                        </a:spcAft>
                      </a:pPr>
                      <a:r>
                        <a:rPr lang="ro-RO" sz="1200">
                          <a:effectLst/>
                        </a:rPr>
                        <a:t>Buget judeţean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Aft>
                          <a:spcPts val="800"/>
                        </a:spcAft>
                      </a:pPr>
                      <a:r>
                        <a:rPr lang="ro-RO" sz="1200" dirty="0">
                          <a:effectLst/>
                        </a:rPr>
                        <a:t>Buget de stat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Aft>
                          <a:spcPts val="800"/>
                        </a:spcAft>
                      </a:pPr>
                      <a:r>
                        <a:rPr lang="ro-RO" sz="1200">
                          <a:effectLst/>
                        </a:rPr>
                        <a:t>Contribuție beneficiari</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Aft>
                          <a:spcPts val="800"/>
                        </a:spcAft>
                      </a:pPr>
                      <a:r>
                        <a:rPr lang="ro-RO" sz="1200" dirty="0">
                          <a:effectLst/>
                        </a:rPr>
                        <a:t>Alte surse(fonduri externe)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49285210"/>
                  </a:ext>
                </a:extLst>
              </a:tr>
            </a:tbl>
          </a:graphicData>
        </a:graphic>
      </p:graphicFrame>
      <p:graphicFrame>
        <p:nvGraphicFramePr>
          <p:cNvPr id="12" name="Substituent tabel 11">
            <a:extLst>
              <a:ext uri="{FF2B5EF4-FFF2-40B4-BE49-F238E27FC236}">
                <a16:creationId xmlns:a16="http://schemas.microsoft.com/office/drawing/2014/main" id="{375697E2-9FA0-1B15-653E-B7AD398989A0}"/>
              </a:ext>
            </a:extLst>
          </p:cNvPr>
          <p:cNvGraphicFramePr>
            <a:graphicFrameLocks noGrp="1"/>
          </p:cNvGraphicFramePr>
          <p:nvPr>
            <p:ph type="tbl" sz="quarter" idx="13"/>
            <p:extLst>
              <p:ext uri="{D42A27DB-BD31-4B8C-83A1-F6EECF244321}">
                <p14:modId xmlns:p14="http://schemas.microsoft.com/office/powerpoint/2010/main" val="3828325820"/>
              </p:ext>
            </p:extLst>
          </p:nvPr>
        </p:nvGraphicFramePr>
        <p:xfrm>
          <a:off x="1066445" y="1814331"/>
          <a:ext cx="9345919" cy="4297363"/>
        </p:xfrm>
        <a:graphic>
          <a:graphicData uri="http://schemas.openxmlformats.org/drawingml/2006/table">
            <a:tbl>
              <a:tblPr firstRow="1" firstCol="1" bandRow="1">
                <a:tableStyleId>{72833802-FEF1-4C79-8D5D-14CF1EAF98D9}</a:tableStyleId>
              </a:tblPr>
              <a:tblGrid>
                <a:gridCol w="471040">
                  <a:extLst>
                    <a:ext uri="{9D8B030D-6E8A-4147-A177-3AD203B41FA5}">
                      <a16:colId xmlns:a16="http://schemas.microsoft.com/office/drawing/2014/main" val="978515534"/>
                    </a:ext>
                  </a:extLst>
                </a:gridCol>
                <a:gridCol w="1030119">
                  <a:extLst>
                    <a:ext uri="{9D8B030D-6E8A-4147-A177-3AD203B41FA5}">
                      <a16:colId xmlns:a16="http://schemas.microsoft.com/office/drawing/2014/main" val="4220176051"/>
                    </a:ext>
                  </a:extLst>
                </a:gridCol>
                <a:gridCol w="2139480">
                  <a:extLst>
                    <a:ext uri="{9D8B030D-6E8A-4147-A177-3AD203B41FA5}">
                      <a16:colId xmlns:a16="http://schemas.microsoft.com/office/drawing/2014/main" val="1442305417"/>
                    </a:ext>
                  </a:extLst>
                </a:gridCol>
                <a:gridCol w="1030119">
                  <a:extLst>
                    <a:ext uri="{9D8B030D-6E8A-4147-A177-3AD203B41FA5}">
                      <a16:colId xmlns:a16="http://schemas.microsoft.com/office/drawing/2014/main" val="1878168709"/>
                    </a:ext>
                  </a:extLst>
                </a:gridCol>
                <a:gridCol w="941197">
                  <a:extLst>
                    <a:ext uri="{9D8B030D-6E8A-4147-A177-3AD203B41FA5}">
                      <a16:colId xmlns:a16="http://schemas.microsoft.com/office/drawing/2014/main" val="3909265367"/>
                    </a:ext>
                  </a:extLst>
                </a:gridCol>
                <a:gridCol w="624235">
                  <a:extLst>
                    <a:ext uri="{9D8B030D-6E8A-4147-A177-3AD203B41FA5}">
                      <a16:colId xmlns:a16="http://schemas.microsoft.com/office/drawing/2014/main" val="3253817876"/>
                    </a:ext>
                  </a:extLst>
                </a:gridCol>
                <a:gridCol w="873400">
                  <a:extLst>
                    <a:ext uri="{9D8B030D-6E8A-4147-A177-3AD203B41FA5}">
                      <a16:colId xmlns:a16="http://schemas.microsoft.com/office/drawing/2014/main" val="2827792216"/>
                    </a:ext>
                  </a:extLst>
                </a:gridCol>
                <a:gridCol w="624235">
                  <a:extLst>
                    <a:ext uri="{9D8B030D-6E8A-4147-A177-3AD203B41FA5}">
                      <a16:colId xmlns:a16="http://schemas.microsoft.com/office/drawing/2014/main" val="1863986079"/>
                    </a:ext>
                  </a:extLst>
                </a:gridCol>
                <a:gridCol w="873400">
                  <a:extLst>
                    <a:ext uri="{9D8B030D-6E8A-4147-A177-3AD203B41FA5}">
                      <a16:colId xmlns:a16="http://schemas.microsoft.com/office/drawing/2014/main" val="2739501980"/>
                    </a:ext>
                  </a:extLst>
                </a:gridCol>
                <a:gridCol w="738694">
                  <a:extLst>
                    <a:ext uri="{9D8B030D-6E8A-4147-A177-3AD203B41FA5}">
                      <a16:colId xmlns:a16="http://schemas.microsoft.com/office/drawing/2014/main" val="2252630256"/>
                    </a:ext>
                  </a:extLst>
                </a:gridCol>
              </a:tblGrid>
              <a:tr h="493353">
                <a:tc>
                  <a:txBody>
                    <a:bodyPr/>
                    <a:lstStyle/>
                    <a:p>
                      <a:pPr marL="0" marR="0" algn="just">
                        <a:lnSpc>
                          <a:spcPct val="107000"/>
                        </a:lnSpc>
                        <a:spcAft>
                          <a:spcPts val="800"/>
                        </a:spcAft>
                      </a:pPr>
                      <a:r>
                        <a:rPr lang="ro-RO" sz="800">
                          <a:effectLst/>
                        </a:rPr>
                        <a:t>1.</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7000"/>
                        </a:lnSpc>
                        <a:spcAft>
                          <a:spcPts val="800"/>
                        </a:spcAft>
                      </a:pPr>
                      <a:r>
                        <a:rPr lang="ro-RO" sz="800">
                          <a:effectLst/>
                        </a:rPr>
                        <a:t>8790 CR-C-I</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l">
                        <a:lnSpc>
                          <a:spcPct val="107000"/>
                        </a:lnSpc>
                        <a:spcAft>
                          <a:spcPts val="800"/>
                        </a:spcAft>
                      </a:pPr>
                      <a:r>
                        <a:rPr lang="ro-RO" sz="800" dirty="0">
                          <a:effectLst/>
                        </a:rPr>
                        <a:t>Casa de tip familial ,”Iris” localitatea </a:t>
                      </a:r>
                      <a:r>
                        <a:rPr lang="ro-RO" sz="800" dirty="0" err="1">
                          <a:effectLst/>
                        </a:rPr>
                        <a:t>Berindan</a:t>
                      </a:r>
                      <a:endParaRPr lang="en-US"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7000"/>
                        </a:lnSpc>
                        <a:spcAft>
                          <a:spcPts val="800"/>
                        </a:spcAft>
                      </a:pPr>
                      <a:r>
                        <a:rPr lang="ro-RO" sz="800">
                          <a:effectLst/>
                        </a:rPr>
                        <a:t>10</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7000"/>
                        </a:lnSpc>
                        <a:spcAft>
                          <a:spcPts val="800"/>
                        </a:spcAft>
                      </a:pPr>
                      <a:r>
                        <a:rPr lang="ro-RO" sz="800">
                          <a:effectLst/>
                        </a:rPr>
                        <a:t>10</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7000"/>
                        </a:lnSpc>
                        <a:spcAft>
                          <a:spcPts val="800"/>
                        </a:spcAft>
                      </a:pPr>
                      <a:r>
                        <a:rPr lang="ro-RO" sz="8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7000"/>
                        </a:lnSpc>
                        <a:spcAft>
                          <a:spcPts val="800"/>
                        </a:spcAft>
                      </a:pPr>
                      <a:r>
                        <a:rPr lang="ro-RO" sz="800">
                          <a:effectLst/>
                        </a:rPr>
                        <a:t>859</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7000"/>
                        </a:lnSpc>
                        <a:spcAft>
                          <a:spcPts val="800"/>
                        </a:spcAft>
                      </a:pPr>
                      <a:r>
                        <a:rPr lang="ro-RO" sz="8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7000"/>
                        </a:lnSpc>
                        <a:spcAft>
                          <a:spcPts val="800"/>
                        </a:spcAft>
                      </a:pPr>
                      <a:r>
                        <a:rPr lang="ro-RO" sz="8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7000"/>
                        </a:lnSpc>
                        <a:spcAft>
                          <a:spcPts val="800"/>
                        </a:spcAft>
                      </a:pPr>
                      <a:r>
                        <a:rPr lang="ro-RO" sz="8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extLst>
                  <a:ext uri="{0D108BD9-81ED-4DB2-BD59-A6C34878D82A}">
                    <a16:rowId xmlns:a16="http://schemas.microsoft.com/office/drawing/2014/main" val="430890545"/>
                  </a:ext>
                </a:extLst>
              </a:tr>
              <a:tr h="558178">
                <a:tc>
                  <a:txBody>
                    <a:bodyPr/>
                    <a:lstStyle/>
                    <a:p>
                      <a:pPr marL="0" marR="0" algn="just">
                        <a:lnSpc>
                          <a:spcPct val="106000"/>
                        </a:lnSpc>
                        <a:spcAft>
                          <a:spcPts val="800"/>
                        </a:spcAft>
                      </a:pPr>
                      <a:r>
                        <a:rPr lang="ro-RO" sz="800">
                          <a:effectLst/>
                        </a:rPr>
                        <a:t>2.</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8790 CR-C-I</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l">
                        <a:lnSpc>
                          <a:spcPct val="107000"/>
                        </a:lnSpc>
                        <a:spcAft>
                          <a:spcPts val="800"/>
                        </a:spcAft>
                      </a:pPr>
                      <a:r>
                        <a:rPr lang="ro-RO" sz="800">
                          <a:effectLst/>
                        </a:rPr>
                        <a:t>Casa de tip familial </a:t>
                      </a:r>
                      <a:endParaRPr lang="en-US" sz="700">
                        <a:effectLst/>
                      </a:endParaRPr>
                    </a:p>
                    <a:p>
                      <a:pPr marL="0" marR="0" algn="l">
                        <a:lnSpc>
                          <a:spcPct val="107000"/>
                        </a:lnSpc>
                        <a:spcAft>
                          <a:spcPts val="800"/>
                        </a:spcAft>
                      </a:pPr>
                      <a:r>
                        <a:rPr lang="ro-RO" sz="800">
                          <a:effectLst/>
                        </a:rPr>
                        <a:t>„Speranţa” din localitatea Carei</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12</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11</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1.587</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extLst>
                  <a:ext uri="{0D108BD9-81ED-4DB2-BD59-A6C34878D82A}">
                    <a16:rowId xmlns:a16="http://schemas.microsoft.com/office/drawing/2014/main" val="4139894331"/>
                  </a:ext>
                </a:extLst>
              </a:tr>
              <a:tr h="553761">
                <a:tc>
                  <a:txBody>
                    <a:bodyPr/>
                    <a:lstStyle/>
                    <a:p>
                      <a:pPr marL="0" marR="0" algn="just">
                        <a:lnSpc>
                          <a:spcPct val="106000"/>
                        </a:lnSpc>
                        <a:spcAft>
                          <a:spcPts val="800"/>
                        </a:spcAft>
                      </a:pPr>
                      <a:r>
                        <a:rPr lang="ro-RO" sz="800">
                          <a:effectLst/>
                        </a:rPr>
                        <a:t>3.</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8790 CR-C-I</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l">
                        <a:lnSpc>
                          <a:spcPct val="106000"/>
                        </a:lnSpc>
                        <a:spcAft>
                          <a:spcPts val="800"/>
                        </a:spcAft>
                      </a:pPr>
                      <a:r>
                        <a:rPr lang="ro-RO" sz="800" dirty="0">
                          <a:effectLst/>
                        </a:rPr>
                        <a:t>Casa de tip familial </a:t>
                      </a:r>
                      <a:endParaRPr lang="en-US" sz="700" dirty="0">
                        <a:effectLst/>
                      </a:endParaRPr>
                    </a:p>
                    <a:p>
                      <a:pPr marL="0" marR="0" algn="l">
                        <a:lnSpc>
                          <a:spcPct val="106000"/>
                        </a:lnSpc>
                        <a:spcAft>
                          <a:spcPts val="800"/>
                        </a:spcAft>
                      </a:pPr>
                      <a:r>
                        <a:rPr lang="ro-RO" sz="800" dirty="0">
                          <a:effectLst/>
                        </a:rPr>
                        <a:t>,,Orhideea” din localitatea </a:t>
                      </a:r>
                      <a:r>
                        <a:rPr lang="ro-RO" sz="800" dirty="0" err="1">
                          <a:effectLst/>
                        </a:rPr>
                        <a:t>Răteşti</a:t>
                      </a:r>
                      <a:endParaRPr lang="en-US"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10</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9</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1.047</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dirty="0">
                          <a:effectLst/>
                        </a:rPr>
                        <a:t> </a:t>
                      </a:r>
                      <a:endParaRPr lang="en-US"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extLst>
                  <a:ext uri="{0D108BD9-81ED-4DB2-BD59-A6C34878D82A}">
                    <a16:rowId xmlns:a16="http://schemas.microsoft.com/office/drawing/2014/main" val="2598440266"/>
                  </a:ext>
                </a:extLst>
              </a:tr>
              <a:tr h="488937">
                <a:tc>
                  <a:txBody>
                    <a:bodyPr/>
                    <a:lstStyle/>
                    <a:p>
                      <a:pPr marL="0" marR="0" algn="just">
                        <a:lnSpc>
                          <a:spcPct val="106000"/>
                        </a:lnSpc>
                        <a:spcAft>
                          <a:spcPts val="800"/>
                        </a:spcAft>
                      </a:pPr>
                      <a:r>
                        <a:rPr lang="ro-RO" sz="800">
                          <a:effectLst/>
                        </a:rPr>
                        <a:t>4.</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8790 CR-C-I</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l">
                        <a:lnSpc>
                          <a:spcPct val="106000"/>
                        </a:lnSpc>
                        <a:spcAft>
                          <a:spcPts val="800"/>
                        </a:spcAft>
                      </a:pPr>
                      <a:r>
                        <a:rPr lang="ro-RO" sz="800">
                          <a:effectLst/>
                        </a:rPr>
                        <a:t>Casa de tip familial ,,Ştefania” din localitatea Oar</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10</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10</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1.176</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extLst>
                  <a:ext uri="{0D108BD9-81ED-4DB2-BD59-A6C34878D82A}">
                    <a16:rowId xmlns:a16="http://schemas.microsoft.com/office/drawing/2014/main" val="3435662389"/>
                  </a:ext>
                </a:extLst>
              </a:tr>
              <a:tr h="488937">
                <a:tc>
                  <a:txBody>
                    <a:bodyPr/>
                    <a:lstStyle/>
                    <a:p>
                      <a:pPr marL="0" marR="0" algn="just">
                        <a:lnSpc>
                          <a:spcPct val="106000"/>
                        </a:lnSpc>
                        <a:spcAft>
                          <a:spcPts val="800"/>
                        </a:spcAft>
                      </a:pPr>
                      <a:r>
                        <a:rPr lang="ro-RO" sz="800">
                          <a:effectLst/>
                        </a:rPr>
                        <a:t>5.</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dirty="0">
                          <a:effectLst/>
                        </a:rPr>
                        <a:t>8790 CR-C-I</a:t>
                      </a:r>
                      <a:endParaRPr lang="en-US"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l">
                        <a:lnSpc>
                          <a:spcPct val="106000"/>
                        </a:lnSpc>
                        <a:spcAft>
                          <a:spcPts val="800"/>
                        </a:spcAft>
                      </a:pPr>
                      <a:r>
                        <a:rPr lang="ro-RO" sz="800">
                          <a:effectLst/>
                        </a:rPr>
                        <a:t>Casa de tip familial ,,Maria” din localitatea Satu Mare</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12</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14</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1.365</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extLst>
                  <a:ext uri="{0D108BD9-81ED-4DB2-BD59-A6C34878D82A}">
                    <a16:rowId xmlns:a16="http://schemas.microsoft.com/office/drawing/2014/main" val="2271502192"/>
                  </a:ext>
                </a:extLst>
              </a:tr>
              <a:tr h="488937">
                <a:tc>
                  <a:txBody>
                    <a:bodyPr/>
                    <a:lstStyle/>
                    <a:p>
                      <a:pPr marL="0" marR="0" algn="just">
                        <a:lnSpc>
                          <a:spcPct val="106000"/>
                        </a:lnSpc>
                        <a:spcAft>
                          <a:spcPts val="800"/>
                        </a:spcAft>
                      </a:pPr>
                      <a:r>
                        <a:rPr lang="ro-RO" sz="800">
                          <a:effectLst/>
                        </a:rPr>
                        <a:t>6.</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8790 CR-C-I</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l">
                        <a:lnSpc>
                          <a:spcPct val="106000"/>
                        </a:lnSpc>
                        <a:spcAft>
                          <a:spcPts val="800"/>
                        </a:spcAft>
                      </a:pPr>
                      <a:r>
                        <a:rPr lang="ro-RO" sz="800">
                          <a:effectLst/>
                        </a:rPr>
                        <a:t>Casa de tip familial „Daniel” localitatea Borleşti</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10</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10</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1.024</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extLst>
                  <a:ext uri="{0D108BD9-81ED-4DB2-BD59-A6C34878D82A}">
                    <a16:rowId xmlns:a16="http://schemas.microsoft.com/office/drawing/2014/main" val="2493526994"/>
                  </a:ext>
                </a:extLst>
              </a:tr>
              <a:tr h="612630">
                <a:tc>
                  <a:txBody>
                    <a:bodyPr/>
                    <a:lstStyle/>
                    <a:p>
                      <a:pPr marL="0" marR="0" algn="just">
                        <a:lnSpc>
                          <a:spcPct val="106000"/>
                        </a:lnSpc>
                        <a:spcAft>
                          <a:spcPts val="800"/>
                        </a:spcAft>
                      </a:pPr>
                      <a:r>
                        <a:rPr lang="ro-RO" sz="800">
                          <a:effectLst/>
                        </a:rPr>
                        <a:t>7.</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8790 CR-C-I</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l">
                        <a:lnSpc>
                          <a:spcPct val="106000"/>
                        </a:lnSpc>
                        <a:spcAft>
                          <a:spcPts val="800"/>
                        </a:spcAft>
                      </a:pPr>
                      <a:r>
                        <a:rPr lang="ro-RO" sz="800">
                          <a:effectLst/>
                        </a:rPr>
                        <a:t>Casa de tip familial „Margareta” din localitatea Halmeu</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12</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12</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1.070</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extLst>
                  <a:ext uri="{0D108BD9-81ED-4DB2-BD59-A6C34878D82A}">
                    <a16:rowId xmlns:a16="http://schemas.microsoft.com/office/drawing/2014/main" val="1777101755"/>
                  </a:ext>
                </a:extLst>
              </a:tr>
              <a:tr h="612630">
                <a:tc>
                  <a:txBody>
                    <a:bodyPr/>
                    <a:lstStyle/>
                    <a:p>
                      <a:pPr marL="0" marR="0" algn="just">
                        <a:lnSpc>
                          <a:spcPct val="106000"/>
                        </a:lnSpc>
                        <a:spcAft>
                          <a:spcPts val="800"/>
                        </a:spcAft>
                      </a:pPr>
                      <a:r>
                        <a:rPr lang="ro-RO" sz="800">
                          <a:effectLst/>
                        </a:rPr>
                        <a:t>8.</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8790 CR-C-I</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l">
                        <a:lnSpc>
                          <a:spcPct val="106000"/>
                        </a:lnSpc>
                        <a:spcAft>
                          <a:spcPts val="800"/>
                        </a:spcAft>
                      </a:pPr>
                      <a:r>
                        <a:rPr lang="ro-RO" sz="800">
                          <a:effectLst/>
                        </a:rPr>
                        <a:t>Casa de tip familial „Narcisa” din localitatea Halmeu</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12</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12</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1.070</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tc>
                  <a:txBody>
                    <a:bodyPr/>
                    <a:lstStyle/>
                    <a:p>
                      <a:pPr marL="0" marR="0" algn="just">
                        <a:lnSpc>
                          <a:spcPct val="106000"/>
                        </a:lnSpc>
                        <a:spcAft>
                          <a:spcPts val="800"/>
                        </a:spcAft>
                      </a:pPr>
                      <a:r>
                        <a:rPr lang="ro-RO" sz="800" dirty="0">
                          <a:effectLst/>
                        </a:rPr>
                        <a:t> </a:t>
                      </a:r>
                      <a:endParaRPr lang="en-US"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756" marR="43756" marT="0" marB="0"/>
                </a:tc>
                <a:extLst>
                  <a:ext uri="{0D108BD9-81ED-4DB2-BD59-A6C34878D82A}">
                    <a16:rowId xmlns:a16="http://schemas.microsoft.com/office/drawing/2014/main" val="3581374754"/>
                  </a:ext>
                </a:extLst>
              </a:tr>
            </a:tbl>
          </a:graphicData>
        </a:graphic>
      </p:graphicFrame>
    </p:spTree>
    <p:extLst>
      <p:ext uri="{BB962C8B-B14F-4D97-AF65-F5344CB8AC3E}">
        <p14:creationId xmlns:p14="http://schemas.microsoft.com/office/powerpoint/2010/main" val="359523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18BDC-3D94-00DC-B389-C3D86CE5960F}"/>
            </a:ext>
          </a:extLst>
        </p:cNvPr>
        <p:cNvGrpSpPr/>
        <p:nvPr/>
      </p:nvGrpSpPr>
      <p:grpSpPr>
        <a:xfrm>
          <a:off x="0" y="0"/>
          <a:ext cx="0" cy="0"/>
          <a:chOff x="0" y="0"/>
          <a:chExt cx="0" cy="0"/>
        </a:xfrm>
      </p:grpSpPr>
      <p:graphicFrame>
        <p:nvGraphicFramePr>
          <p:cNvPr id="6" name="Tabel 5">
            <a:extLst>
              <a:ext uri="{FF2B5EF4-FFF2-40B4-BE49-F238E27FC236}">
                <a16:creationId xmlns:a16="http://schemas.microsoft.com/office/drawing/2014/main" id="{17DC3563-52E6-03AB-9746-784984BAC668}"/>
              </a:ext>
            </a:extLst>
          </p:cNvPr>
          <p:cNvGraphicFramePr>
            <a:graphicFrameLocks noGrp="1"/>
          </p:cNvGraphicFramePr>
          <p:nvPr>
            <p:extLst>
              <p:ext uri="{D42A27DB-BD31-4B8C-83A1-F6EECF244321}">
                <p14:modId xmlns:p14="http://schemas.microsoft.com/office/powerpoint/2010/main" val="3533839777"/>
              </p:ext>
            </p:extLst>
          </p:nvPr>
        </p:nvGraphicFramePr>
        <p:xfrm>
          <a:off x="1066445" y="1810964"/>
          <a:ext cx="9345920" cy="4204898"/>
        </p:xfrm>
        <a:graphic>
          <a:graphicData uri="http://schemas.openxmlformats.org/drawingml/2006/table">
            <a:tbl>
              <a:tblPr firstRow="1" firstCol="1" bandRow="1">
                <a:tableStyleId>{72833802-FEF1-4C79-8D5D-14CF1EAF98D9}</a:tableStyleId>
              </a:tblPr>
              <a:tblGrid>
                <a:gridCol w="376081">
                  <a:extLst>
                    <a:ext uri="{9D8B030D-6E8A-4147-A177-3AD203B41FA5}">
                      <a16:colId xmlns:a16="http://schemas.microsoft.com/office/drawing/2014/main" val="4036635798"/>
                    </a:ext>
                  </a:extLst>
                </a:gridCol>
                <a:gridCol w="1041145">
                  <a:extLst>
                    <a:ext uri="{9D8B030D-6E8A-4147-A177-3AD203B41FA5}">
                      <a16:colId xmlns:a16="http://schemas.microsoft.com/office/drawing/2014/main" val="2200337929"/>
                    </a:ext>
                  </a:extLst>
                </a:gridCol>
                <a:gridCol w="2162372">
                  <a:extLst>
                    <a:ext uri="{9D8B030D-6E8A-4147-A177-3AD203B41FA5}">
                      <a16:colId xmlns:a16="http://schemas.microsoft.com/office/drawing/2014/main" val="3408824756"/>
                    </a:ext>
                  </a:extLst>
                </a:gridCol>
                <a:gridCol w="1041145">
                  <a:extLst>
                    <a:ext uri="{9D8B030D-6E8A-4147-A177-3AD203B41FA5}">
                      <a16:colId xmlns:a16="http://schemas.microsoft.com/office/drawing/2014/main" val="1953335044"/>
                    </a:ext>
                  </a:extLst>
                </a:gridCol>
                <a:gridCol w="951265">
                  <a:extLst>
                    <a:ext uri="{9D8B030D-6E8A-4147-A177-3AD203B41FA5}">
                      <a16:colId xmlns:a16="http://schemas.microsoft.com/office/drawing/2014/main" val="2189070328"/>
                    </a:ext>
                  </a:extLst>
                </a:gridCol>
                <a:gridCol w="630917">
                  <a:extLst>
                    <a:ext uri="{9D8B030D-6E8A-4147-A177-3AD203B41FA5}">
                      <a16:colId xmlns:a16="http://schemas.microsoft.com/office/drawing/2014/main" val="772109404"/>
                    </a:ext>
                  </a:extLst>
                </a:gridCol>
                <a:gridCol w="882740">
                  <a:extLst>
                    <a:ext uri="{9D8B030D-6E8A-4147-A177-3AD203B41FA5}">
                      <a16:colId xmlns:a16="http://schemas.microsoft.com/office/drawing/2014/main" val="2359610353"/>
                    </a:ext>
                  </a:extLst>
                </a:gridCol>
                <a:gridCol w="630917">
                  <a:extLst>
                    <a:ext uri="{9D8B030D-6E8A-4147-A177-3AD203B41FA5}">
                      <a16:colId xmlns:a16="http://schemas.microsoft.com/office/drawing/2014/main" val="1854020168"/>
                    </a:ext>
                  </a:extLst>
                </a:gridCol>
                <a:gridCol w="882740">
                  <a:extLst>
                    <a:ext uri="{9D8B030D-6E8A-4147-A177-3AD203B41FA5}">
                      <a16:colId xmlns:a16="http://schemas.microsoft.com/office/drawing/2014/main" val="109623403"/>
                    </a:ext>
                  </a:extLst>
                </a:gridCol>
                <a:gridCol w="746598">
                  <a:extLst>
                    <a:ext uri="{9D8B030D-6E8A-4147-A177-3AD203B41FA5}">
                      <a16:colId xmlns:a16="http://schemas.microsoft.com/office/drawing/2014/main" val="2533731431"/>
                    </a:ext>
                  </a:extLst>
                </a:gridCol>
              </a:tblGrid>
              <a:tr h="315345">
                <a:tc>
                  <a:txBody>
                    <a:bodyPr/>
                    <a:lstStyle/>
                    <a:p>
                      <a:pPr marL="0" marR="0" algn="just">
                        <a:lnSpc>
                          <a:spcPct val="106000"/>
                        </a:lnSpc>
                        <a:spcAft>
                          <a:spcPts val="800"/>
                        </a:spcAft>
                      </a:pPr>
                      <a:r>
                        <a:rPr lang="ro-RO" sz="800">
                          <a:effectLst/>
                        </a:rPr>
                        <a:t>9.</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8891 CZ-C-II</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l">
                        <a:lnSpc>
                          <a:spcPct val="106000"/>
                        </a:lnSpc>
                        <a:spcAft>
                          <a:spcPts val="800"/>
                        </a:spcAft>
                      </a:pPr>
                      <a:r>
                        <a:rPr lang="ro-RO" sz="800">
                          <a:effectLst/>
                        </a:rPr>
                        <a:t>Centrul de zi  „Sfântul Nicolae</a:t>
                      </a:r>
                      <a:r>
                        <a:rPr lang="en-US" sz="800">
                          <a:effectLst/>
                        </a:rPr>
                        <a:t>” din localitatea Halmeu</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20</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20</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420</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extLst>
                  <a:ext uri="{0D108BD9-81ED-4DB2-BD59-A6C34878D82A}">
                    <a16:rowId xmlns:a16="http://schemas.microsoft.com/office/drawing/2014/main" val="2692781267"/>
                  </a:ext>
                </a:extLst>
              </a:tr>
              <a:tr h="554678">
                <a:tc>
                  <a:txBody>
                    <a:bodyPr/>
                    <a:lstStyle/>
                    <a:p>
                      <a:pPr marL="0" marR="0" algn="just">
                        <a:lnSpc>
                          <a:spcPct val="106000"/>
                        </a:lnSpc>
                        <a:spcAft>
                          <a:spcPts val="800"/>
                        </a:spcAft>
                      </a:pPr>
                      <a:r>
                        <a:rPr lang="ro-RO" sz="800">
                          <a:effectLst/>
                        </a:rPr>
                        <a:t>10.</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8790 CR-D--IV</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l">
                        <a:lnSpc>
                          <a:spcPct val="106000"/>
                        </a:lnSpc>
                        <a:spcAft>
                          <a:spcPts val="800"/>
                        </a:spcAft>
                      </a:pPr>
                      <a:r>
                        <a:rPr lang="ro-RO" sz="800" dirty="0">
                          <a:effectLst/>
                        </a:rPr>
                        <a:t>Centrul pentru viață independentă pentru persoane adulte cu dizabilități, Hurezu Mare</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20</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3</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1.984</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extLst>
                  <a:ext uri="{0D108BD9-81ED-4DB2-BD59-A6C34878D82A}">
                    <a16:rowId xmlns:a16="http://schemas.microsoft.com/office/drawing/2014/main" val="1366457793"/>
                  </a:ext>
                </a:extLst>
              </a:tr>
              <a:tr h="315345">
                <a:tc>
                  <a:txBody>
                    <a:bodyPr/>
                    <a:lstStyle/>
                    <a:p>
                      <a:pPr marL="0" marR="0" algn="just">
                        <a:lnSpc>
                          <a:spcPct val="106000"/>
                        </a:lnSpc>
                        <a:spcAft>
                          <a:spcPts val="800"/>
                        </a:spcAft>
                      </a:pPr>
                      <a:r>
                        <a:rPr lang="ro-RO" sz="800">
                          <a:effectLst/>
                        </a:rPr>
                        <a:t>11.</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8790CR-MC-I</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l">
                        <a:lnSpc>
                          <a:spcPct val="106000"/>
                        </a:lnSpc>
                        <a:spcAft>
                          <a:spcPts val="800"/>
                        </a:spcAft>
                      </a:pPr>
                      <a:r>
                        <a:rPr lang="ro-RO" sz="800">
                          <a:effectLst/>
                        </a:rPr>
                        <a:t>Centrul Maternal ,,Lorena” din localitatea Satu Mare</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9</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dirty="0">
                          <a:effectLst/>
                        </a:rPr>
                        <a:t>8 mame- 10 copii</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1.723</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extLst>
                  <a:ext uri="{0D108BD9-81ED-4DB2-BD59-A6C34878D82A}">
                    <a16:rowId xmlns:a16="http://schemas.microsoft.com/office/drawing/2014/main" val="3667765321"/>
                  </a:ext>
                </a:extLst>
              </a:tr>
              <a:tr h="572778">
                <a:tc>
                  <a:txBody>
                    <a:bodyPr/>
                    <a:lstStyle/>
                    <a:p>
                      <a:pPr marL="0" marR="0" algn="just">
                        <a:lnSpc>
                          <a:spcPct val="106000"/>
                        </a:lnSpc>
                        <a:spcAft>
                          <a:spcPts val="800"/>
                        </a:spcAft>
                      </a:pPr>
                      <a:r>
                        <a:rPr lang="ro-RO" sz="800">
                          <a:effectLst/>
                        </a:rPr>
                        <a:t>12.</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dirty="0">
                          <a:effectLst/>
                        </a:rPr>
                        <a:t>8790CR-C-II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l">
                        <a:lnSpc>
                          <a:spcPct val="106000"/>
                        </a:lnSpc>
                        <a:spcAft>
                          <a:spcPts val="800"/>
                        </a:spcAft>
                      </a:pPr>
                      <a:r>
                        <a:rPr lang="es-ES_tradnl" sz="800" dirty="0">
                          <a:effectLst/>
                        </a:rPr>
                        <a:t>Centrul de asistenţă şi intervenţie a victimelor traficului de persoane, abuzului, neglijării şi exploatării ”Andrei” din localitatea Satu Mare</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12</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5</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2.890</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extLst>
                  <a:ext uri="{0D108BD9-81ED-4DB2-BD59-A6C34878D82A}">
                    <a16:rowId xmlns:a16="http://schemas.microsoft.com/office/drawing/2014/main" val="2772716617"/>
                  </a:ext>
                </a:extLst>
              </a:tr>
              <a:tr h="315345">
                <a:tc>
                  <a:txBody>
                    <a:bodyPr/>
                    <a:lstStyle/>
                    <a:p>
                      <a:pPr marL="0" marR="0" algn="just">
                        <a:lnSpc>
                          <a:spcPct val="106000"/>
                        </a:lnSpc>
                        <a:spcAft>
                          <a:spcPts val="800"/>
                        </a:spcAft>
                      </a:pPr>
                      <a:r>
                        <a:rPr lang="ro-RO" sz="800">
                          <a:effectLst/>
                        </a:rPr>
                        <a:t>13.</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8899CZ-F-I</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l">
                        <a:lnSpc>
                          <a:spcPct val="106000"/>
                        </a:lnSpc>
                        <a:spcAft>
                          <a:spcPts val="800"/>
                        </a:spcAft>
                      </a:pPr>
                      <a:r>
                        <a:rPr lang="es-ES_tradnl" sz="800" dirty="0">
                          <a:effectLst/>
                        </a:rPr>
                        <a:t>Centrul de zi pentru consiliere și sprijin pentru părinți și copii</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8 beneficiari /zi</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8 beneficiari/zi</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1.772</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extLst>
                  <a:ext uri="{0D108BD9-81ED-4DB2-BD59-A6C34878D82A}">
                    <a16:rowId xmlns:a16="http://schemas.microsoft.com/office/drawing/2014/main" val="140647715"/>
                  </a:ext>
                </a:extLst>
              </a:tr>
              <a:tr h="395124">
                <a:tc>
                  <a:txBody>
                    <a:bodyPr/>
                    <a:lstStyle/>
                    <a:p>
                      <a:pPr marL="0" marR="0" algn="just">
                        <a:lnSpc>
                          <a:spcPct val="106000"/>
                        </a:lnSpc>
                        <a:spcAft>
                          <a:spcPts val="800"/>
                        </a:spcAft>
                      </a:pPr>
                      <a:r>
                        <a:rPr lang="ro-RO" sz="800">
                          <a:effectLst/>
                        </a:rPr>
                        <a:t>14.</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8790 CR-C-I</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l">
                        <a:lnSpc>
                          <a:spcPct val="106000"/>
                        </a:lnSpc>
                        <a:spcAft>
                          <a:spcPts val="800"/>
                        </a:spcAft>
                      </a:pPr>
                      <a:r>
                        <a:rPr lang="ro-RO" sz="800">
                          <a:effectLst/>
                        </a:rPr>
                        <a:t>Casa de tip familial „Mihaela” din localitatea Tăşnad</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dirty="0">
                          <a:effectLst/>
                        </a:rPr>
                        <a:t>10</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0</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840</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extLst>
                  <a:ext uri="{0D108BD9-81ED-4DB2-BD59-A6C34878D82A}">
                    <a16:rowId xmlns:a16="http://schemas.microsoft.com/office/drawing/2014/main" val="2563305591"/>
                  </a:ext>
                </a:extLst>
              </a:tr>
              <a:tr h="395124">
                <a:tc>
                  <a:txBody>
                    <a:bodyPr/>
                    <a:lstStyle/>
                    <a:p>
                      <a:pPr marL="0" marR="0" algn="just">
                        <a:lnSpc>
                          <a:spcPct val="106000"/>
                        </a:lnSpc>
                        <a:spcAft>
                          <a:spcPts val="800"/>
                        </a:spcAft>
                      </a:pPr>
                      <a:r>
                        <a:rPr lang="ro-RO" sz="800">
                          <a:effectLst/>
                        </a:rPr>
                        <a:t>15.</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8790 CR-C-I</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l">
                        <a:lnSpc>
                          <a:spcPct val="106000"/>
                        </a:lnSpc>
                        <a:spcAft>
                          <a:spcPts val="800"/>
                        </a:spcAft>
                      </a:pPr>
                      <a:r>
                        <a:rPr lang="ro-RO" sz="800">
                          <a:effectLst/>
                        </a:rPr>
                        <a:t>Casa de tip familial „Gabriela” din localitatea Tăşnad</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12</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12</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885</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extLst>
                  <a:ext uri="{0D108BD9-81ED-4DB2-BD59-A6C34878D82A}">
                    <a16:rowId xmlns:a16="http://schemas.microsoft.com/office/drawing/2014/main" val="2961734682"/>
                  </a:ext>
                </a:extLst>
              </a:tr>
              <a:tr h="315345">
                <a:tc>
                  <a:txBody>
                    <a:bodyPr/>
                    <a:lstStyle/>
                    <a:p>
                      <a:pPr marL="0" marR="0" algn="just">
                        <a:lnSpc>
                          <a:spcPct val="106000"/>
                        </a:lnSpc>
                        <a:spcAft>
                          <a:spcPts val="800"/>
                        </a:spcAft>
                      </a:pPr>
                      <a:r>
                        <a:rPr lang="ro-RO" sz="800">
                          <a:effectLst/>
                        </a:rPr>
                        <a:t>16.</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8790 CR-C-I</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l">
                        <a:lnSpc>
                          <a:spcPct val="106000"/>
                        </a:lnSpc>
                        <a:spcAft>
                          <a:spcPts val="800"/>
                        </a:spcAft>
                      </a:pPr>
                      <a:r>
                        <a:rPr lang="ro-RO" sz="800">
                          <a:effectLst/>
                        </a:rPr>
                        <a:t>Casa de tip familial ,,Violeta” din localitatea Carei</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9</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9</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1.821</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extLst>
                  <a:ext uri="{0D108BD9-81ED-4DB2-BD59-A6C34878D82A}">
                    <a16:rowId xmlns:a16="http://schemas.microsoft.com/office/drawing/2014/main" val="613513"/>
                  </a:ext>
                </a:extLst>
              </a:tr>
              <a:tr h="315345">
                <a:tc>
                  <a:txBody>
                    <a:bodyPr/>
                    <a:lstStyle/>
                    <a:p>
                      <a:pPr marL="0" marR="0" algn="just">
                        <a:lnSpc>
                          <a:spcPct val="106000"/>
                        </a:lnSpc>
                        <a:spcAft>
                          <a:spcPts val="800"/>
                        </a:spcAft>
                      </a:pPr>
                      <a:r>
                        <a:rPr lang="ro-RO" sz="800">
                          <a:effectLst/>
                        </a:rPr>
                        <a:t>17.</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8790 CR-C-I</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l">
                        <a:lnSpc>
                          <a:spcPct val="106000"/>
                        </a:lnSpc>
                        <a:spcAft>
                          <a:spcPts val="800"/>
                        </a:spcAft>
                      </a:pPr>
                      <a:r>
                        <a:rPr lang="ro-RO" sz="800">
                          <a:effectLst/>
                        </a:rPr>
                        <a:t>Casa de tip familial ,,Andreea” din localitatea Carei</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8</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9</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1.064</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extLst>
                  <a:ext uri="{0D108BD9-81ED-4DB2-BD59-A6C34878D82A}">
                    <a16:rowId xmlns:a16="http://schemas.microsoft.com/office/drawing/2014/main" val="1598222345"/>
                  </a:ext>
                </a:extLst>
              </a:tr>
              <a:tr h="315345">
                <a:tc>
                  <a:txBody>
                    <a:bodyPr/>
                    <a:lstStyle/>
                    <a:p>
                      <a:pPr marL="0" marR="0" algn="just">
                        <a:lnSpc>
                          <a:spcPct val="106000"/>
                        </a:lnSpc>
                        <a:spcAft>
                          <a:spcPts val="800"/>
                        </a:spcAft>
                      </a:pPr>
                      <a:r>
                        <a:rPr lang="ro-RO" sz="800">
                          <a:effectLst/>
                        </a:rPr>
                        <a:t>18.</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8790 CR-C-I</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l">
                        <a:lnSpc>
                          <a:spcPct val="106000"/>
                        </a:lnSpc>
                        <a:spcAft>
                          <a:spcPts val="800"/>
                        </a:spcAft>
                      </a:pPr>
                      <a:r>
                        <a:rPr lang="ro-RO" sz="800">
                          <a:effectLst/>
                        </a:rPr>
                        <a:t>Casa de tip familial ,,Alexandra” din localitatea Amaţi</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10</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8</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1.355</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extLst>
                  <a:ext uri="{0D108BD9-81ED-4DB2-BD59-A6C34878D82A}">
                    <a16:rowId xmlns:a16="http://schemas.microsoft.com/office/drawing/2014/main" val="3099003771"/>
                  </a:ext>
                </a:extLst>
              </a:tr>
              <a:tr h="395124">
                <a:tc>
                  <a:txBody>
                    <a:bodyPr/>
                    <a:lstStyle/>
                    <a:p>
                      <a:pPr marL="0" marR="0" algn="just">
                        <a:lnSpc>
                          <a:spcPct val="106000"/>
                        </a:lnSpc>
                        <a:spcAft>
                          <a:spcPts val="800"/>
                        </a:spcAft>
                      </a:pPr>
                      <a:r>
                        <a:rPr lang="ro-RO" sz="800">
                          <a:effectLst/>
                        </a:rPr>
                        <a:t>19.</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8790 CR-C-I</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l">
                        <a:lnSpc>
                          <a:spcPct val="106000"/>
                        </a:lnSpc>
                        <a:spcAft>
                          <a:spcPts val="800"/>
                        </a:spcAft>
                      </a:pPr>
                      <a:r>
                        <a:rPr lang="ro-RO" sz="800">
                          <a:effectLst/>
                        </a:rPr>
                        <a:t>Casa de tip familial ,,Teodora” din localitatile Noroieni</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12</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7</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1.338</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tc>
                  <a:txBody>
                    <a:bodyPr/>
                    <a:lstStyle/>
                    <a:p>
                      <a:pPr marL="0" marR="0" algn="just">
                        <a:lnSpc>
                          <a:spcPct val="106000"/>
                        </a:lnSpc>
                        <a:spcAft>
                          <a:spcPts val="800"/>
                        </a:spcAft>
                      </a:pPr>
                      <a:r>
                        <a:rPr lang="ro-RO" sz="800" dirty="0">
                          <a:effectLst/>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779" marR="26779" marT="0" marB="0"/>
                </a:tc>
                <a:extLst>
                  <a:ext uri="{0D108BD9-81ED-4DB2-BD59-A6C34878D82A}">
                    <a16:rowId xmlns:a16="http://schemas.microsoft.com/office/drawing/2014/main" val="1920587269"/>
                  </a:ext>
                </a:extLst>
              </a:tr>
            </a:tbl>
          </a:graphicData>
        </a:graphic>
      </p:graphicFrame>
      <p:graphicFrame>
        <p:nvGraphicFramePr>
          <p:cNvPr id="9" name="Tabel 8">
            <a:extLst>
              <a:ext uri="{FF2B5EF4-FFF2-40B4-BE49-F238E27FC236}">
                <a16:creationId xmlns:a16="http://schemas.microsoft.com/office/drawing/2014/main" id="{26DA846E-8D40-735C-3385-945450765FB4}"/>
              </a:ext>
            </a:extLst>
          </p:cNvPr>
          <p:cNvGraphicFramePr>
            <a:graphicFrameLocks noGrp="1"/>
          </p:cNvGraphicFramePr>
          <p:nvPr/>
        </p:nvGraphicFramePr>
        <p:xfrm>
          <a:off x="1066445" y="365125"/>
          <a:ext cx="9345917" cy="1547876"/>
        </p:xfrm>
        <a:graphic>
          <a:graphicData uri="http://schemas.openxmlformats.org/drawingml/2006/table">
            <a:tbl>
              <a:tblPr firstRow="1" firstCol="1" bandRow="1">
                <a:tableStyleId>{72833802-FEF1-4C79-8D5D-14CF1EAF98D9}</a:tableStyleId>
              </a:tblPr>
              <a:tblGrid>
                <a:gridCol w="471038">
                  <a:extLst>
                    <a:ext uri="{9D8B030D-6E8A-4147-A177-3AD203B41FA5}">
                      <a16:colId xmlns:a16="http://schemas.microsoft.com/office/drawing/2014/main" val="228477447"/>
                    </a:ext>
                  </a:extLst>
                </a:gridCol>
                <a:gridCol w="1030120">
                  <a:extLst>
                    <a:ext uri="{9D8B030D-6E8A-4147-A177-3AD203B41FA5}">
                      <a16:colId xmlns:a16="http://schemas.microsoft.com/office/drawing/2014/main" val="1371405686"/>
                    </a:ext>
                  </a:extLst>
                </a:gridCol>
                <a:gridCol w="2139479">
                  <a:extLst>
                    <a:ext uri="{9D8B030D-6E8A-4147-A177-3AD203B41FA5}">
                      <a16:colId xmlns:a16="http://schemas.microsoft.com/office/drawing/2014/main" val="2405819173"/>
                    </a:ext>
                  </a:extLst>
                </a:gridCol>
                <a:gridCol w="1030120">
                  <a:extLst>
                    <a:ext uri="{9D8B030D-6E8A-4147-A177-3AD203B41FA5}">
                      <a16:colId xmlns:a16="http://schemas.microsoft.com/office/drawing/2014/main" val="2978578552"/>
                    </a:ext>
                  </a:extLst>
                </a:gridCol>
                <a:gridCol w="941195">
                  <a:extLst>
                    <a:ext uri="{9D8B030D-6E8A-4147-A177-3AD203B41FA5}">
                      <a16:colId xmlns:a16="http://schemas.microsoft.com/office/drawing/2014/main" val="3996635807"/>
                    </a:ext>
                  </a:extLst>
                </a:gridCol>
                <a:gridCol w="624236">
                  <a:extLst>
                    <a:ext uri="{9D8B030D-6E8A-4147-A177-3AD203B41FA5}">
                      <a16:colId xmlns:a16="http://schemas.microsoft.com/office/drawing/2014/main" val="2876246680"/>
                    </a:ext>
                  </a:extLst>
                </a:gridCol>
                <a:gridCol w="873400">
                  <a:extLst>
                    <a:ext uri="{9D8B030D-6E8A-4147-A177-3AD203B41FA5}">
                      <a16:colId xmlns:a16="http://schemas.microsoft.com/office/drawing/2014/main" val="3665873939"/>
                    </a:ext>
                  </a:extLst>
                </a:gridCol>
                <a:gridCol w="624236">
                  <a:extLst>
                    <a:ext uri="{9D8B030D-6E8A-4147-A177-3AD203B41FA5}">
                      <a16:colId xmlns:a16="http://schemas.microsoft.com/office/drawing/2014/main" val="256641956"/>
                    </a:ext>
                  </a:extLst>
                </a:gridCol>
                <a:gridCol w="873400">
                  <a:extLst>
                    <a:ext uri="{9D8B030D-6E8A-4147-A177-3AD203B41FA5}">
                      <a16:colId xmlns:a16="http://schemas.microsoft.com/office/drawing/2014/main" val="84985835"/>
                    </a:ext>
                  </a:extLst>
                </a:gridCol>
                <a:gridCol w="738693">
                  <a:extLst>
                    <a:ext uri="{9D8B030D-6E8A-4147-A177-3AD203B41FA5}">
                      <a16:colId xmlns:a16="http://schemas.microsoft.com/office/drawing/2014/main" val="1753655249"/>
                    </a:ext>
                  </a:extLst>
                </a:gridCol>
              </a:tblGrid>
              <a:tr h="0">
                <a:tc>
                  <a:txBody>
                    <a:bodyPr/>
                    <a:lstStyle/>
                    <a:p>
                      <a:pPr marL="0" marR="0" algn="just">
                        <a:lnSpc>
                          <a:spcPct val="107000"/>
                        </a:lnSpc>
                        <a:spcAft>
                          <a:spcPts val="800"/>
                        </a:spcAft>
                      </a:pPr>
                      <a:r>
                        <a:rPr lang="ro-RO" sz="1200" dirty="0">
                          <a:effectLst/>
                        </a:rPr>
                        <a:t> </a:t>
                      </a:r>
                      <a:endParaRPr lang="en-US" sz="1100" dirty="0">
                        <a:effectLst/>
                      </a:endParaRPr>
                    </a:p>
                    <a:p>
                      <a:pPr marL="0" marR="0" algn="just">
                        <a:lnSpc>
                          <a:spcPct val="107000"/>
                        </a:lnSpc>
                        <a:spcAft>
                          <a:spcPts val="800"/>
                        </a:spcAft>
                      </a:pPr>
                      <a:r>
                        <a:rPr lang="ro-RO" sz="1200" dirty="0">
                          <a:effectLst/>
                        </a:rPr>
                        <a:t>Nr. </a:t>
                      </a:r>
                      <a:r>
                        <a:rPr lang="ro-RO" sz="1200" dirty="0" err="1">
                          <a:effectLst/>
                        </a:rPr>
                        <a:t>Crt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Aft>
                          <a:spcPts val="800"/>
                        </a:spcAft>
                      </a:pPr>
                      <a:r>
                        <a:rPr lang="ro-RO" sz="1200">
                          <a:effectLst/>
                        </a:rPr>
                        <a:t>Cod serviciu social, cf. Nomencl. Serv.sociale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Aft>
                          <a:spcPts val="800"/>
                        </a:spcAft>
                      </a:pPr>
                      <a:r>
                        <a:rPr lang="ro-RO" sz="1200" dirty="0">
                          <a:effectLst/>
                        </a:rPr>
                        <a:t>Denumirea serviciului social</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Aft>
                          <a:spcPts val="800"/>
                        </a:spcAft>
                      </a:pPr>
                      <a:r>
                        <a:rPr lang="ro-RO" sz="1200">
                          <a:effectLst/>
                        </a:rPr>
                        <a:t>Capacitate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Aft>
                          <a:spcPts val="800"/>
                        </a:spcAft>
                      </a:pPr>
                      <a:r>
                        <a:rPr lang="ro-RO" sz="1200">
                          <a:effectLst/>
                        </a:rPr>
                        <a:t>Grad de ocupare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5">
                  <a:txBody>
                    <a:bodyPr/>
                    <a:lstStyle/>
                    <a:p>
                      <a:pPr marL="0" marR="0" algn="just">
                        <a:lnSpc>
                          <a:spcPct val="107000"/>
                        </a:lnSpc>
                        <a:spcAft>
                          <a:spcPts val="800"/>
                        </a:spcAft>
                      </a:pPr>
                      <a:r>
                        <a:rPr lang="ro-RO" sz="1200">
                          <a:effectLst/>
                        </a:rPr>
                        <a:t>Bugetele estimate pe surse de finanţare, pentru serviciile sociale existente (mii lei):</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16163986"/>
                  </a:ext>
                </a:extLst>
              </a:tr>
              <a:tr h="636905">
                <a:tc gridSpan="5">
                  <a:txBody>
                    <a:bodyPr/>
                    <a:lstStyle/>
                    <a:p>
                      <a:pPr marL="0" marR="0" algn="just">
                        <a:lnSpc>
                          <a:spcPct val="107000"/>
                        </a:lnSpc>
                        <a:spcAft>
                          <a:spcPts val="800"/>
                        </a:spcAft>
                      </a:pPr>
                      <a:r>
                        <a:rPr lang="ro-RO" sz="12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just">
                        <a:lnSpc>
                          <a:spcPct val="107000"/>
                        </a:lnSpc>
                        <a:spcAft>
                          <a:spcPts val="800"/>
                        </a:spcAft>
                      </a:pPr>
                      <a:r>
                        <a:rPr lang="ro-RO" sz="1200">
                          <a:effectLst/>
                        </a:rPr>
                        <a:t>Buget local</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Aft>
                          <a:spcPts val="800"/>
                        </a:spcAft>
                      </a:pPr>
                      <a:r>
                        <a:rPr lang="ro-RO" sz="1200">
                          <a:effectLst/>
                        </a:rPr>
                        <a:t>Buget judeţean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Aft>
                          <a:spcPts val="800"/>
                        </a:spcAft>
                      </a:pPr>
                      <a:r>
                        <a:rPr lang="ro-RO" sz="1200" dirty="0">
                          <a:effectLst/>
                        </a:rPr>
                        <a:t>Buget de stat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Aft>
                          <a:spcPts val="800"/>
                        </a:spcAft>
                      </a:pPr>
                      <a:r>
                        <a:rPr lang="ro-RO" sz="1200">
                          <a:effectLst/>
                        </a:rPr>
                        <a:t>Contribuție beneficiari</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Aft>
                          <a:spcPts val="800"/>
                        </a:spcAft>
                      </a:pPr>
                      <a:r>
                        <a:rPr lang="ro-RO" sz="1200" dirty="0">
                          <a:effectLst/>
                        </a:rPr>
                        <a:t>Alte surse(fonduri externe)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49285210"/>
                  </a:ext>
                </a:extLst>
              </a:tr>
            </a:tbl>
          </a:graphicData>
        </a:graphic>
      </p:graphicFrame>
    </p:spTree>
    <p:extLst>
      <p:ext uri="{BB962C8B-B14F-4D97-AF65-F5344CB8AC3E}">
        <p14:creationId xmlns:p14="http://schemas.microsoft.com/office/powerpoint/2010/main" val="2888820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4BB48-15E3-601D-257D-41CDAA43859F}"/>
            </a:ext>
          </a:extLst>
        </p:cNvPr>
        <p:cNvGrpSpPr/>
        <p:nvPr/>
      </p:nvGrpSpPr>
      <p:grpSpPr>
        <a:xfrm>
          <a:off x="0" y="0"/>
          <a:ext cx="0" cy="0"/>
          <a:chOff x="0" y="0"/>
          <a:chExt cx="0" cy="0"/>
        </a:xfrm>
      </p:grpSpPr>
      <p:graphicFrame>
        <p:nvGraphicFramePr>
          <p:cNvPr id="7" name="Tabel 6">
            <a:extLst>
              <a:ext uri="{FF2B5EF4-FFF2-40B4-BE49-F238E27FC236}">
                <a16:creationId xmlns:a16="http://schemas.microsoft.com/office/drawing/2014/main" id="{1BC63E16-C08A-076C-D680-66091EF8E019}"/>
              </a:ext>
            </a:extLst>
          </p:cNvPr>
          <p:cNvGraphicFramePr>
            <a:graphicFrameLocks noGrp="1"/>
          </p:cNvGraphicFramePr>
          <p:nvPr>
            <p:extLst>
              <p:ext uri="{D42A27DB-BD31-4B8C-83A1-F6EECF244321}">
                <p14:modId xmlns:p14="http://schemas.microsoft.com/office/powerpoint/2010/main" val="1352586001"/>
              </p:ext>
            </p:extLst>
          </p:nvPr>
        </p:nvGraphicFramePr>
        <p:xfrm>
          <a:off x="1066445" y="2015460"/>
          <a:ext cx="10171826" cy="4712555"/>
        </p:xfrm>
        <a:graphic>
          <a:graphicData uri="http://schemas.openxmlformats.org/drawingml/2006/table">
            <a:tbl>
              <a:tblPr firstRow="1" firstCol="1" bandRow="1">
                <a:tableStyleId>{72833802-FEF1-4C79-8D5D-14CF1EAF98D9}</a:tableStyleId>
              </a:tblPr>
              <a:tblGrid>
                <a:gridCol w="581898">
                  <a:extLst>
                    <a:ext uri="{9D8B030D-6E8A-4147-A177-3AD203B41FA5}">
                      <a16:colId xmlns:a16="http://schemas.microsoft.com/office/drawing/2014/main" val="3084554778"/>
                    </a:ext>
                  </a:extLst>
                </a:gridCol>
                <a:gridCol w="1242355">
                  <a:extLst>
                    <a:ext uri="{9D8B030D-6E8A-4147-A177-3AD203B41FA5}">
                      <a16:colId xmlns:a16="http://schemas.microsoft.com/office/drawing/2014/main" val="254152994"/>
                    </a:ext>
                  </a:extLst>
                </a:gridCol>
                <a:gridCol w="1871425">
                  <a:extLst>
                    <a:ext uri="{9D8B030D-6E8A-4147-A177-3AD203B41FA5}">
                      <a16:colId xmlns:a16="http://schemas.microsoft.com/office/drawing/2014/main" val="3058725280"/>
                    </a:ext>
                  </a:extLst>
                </a:gridCol>
                <a:gridCol w="869132">
                  <a:extLst>
                    <a:ext uri="{9D8B030D-6E8A-4147-A177-3AD203B41FA5}">
                      <a16:colId xmlns:a16="http://schemas.microsoft.com/office/drawing/2014/main" val="586988478"/>
                    </a:ext>
                  </a:extLst>
                </a:gridCol>
                <a:gridCol w="688064">
                  <a:extLst>
                    <a:ext uri="{9D8B030D-6E8A-4147-A177-3AD203B41FA5}">
                      <a16:colId xmlns:a16="http://schemas.microsoft.com/office/drawing/2014/main" val="1390410729"/>
                    </a:ext>
                  </a:extLst>
                </a:gridCol>
                <a:gridCol w="841972">
                  <a:extLst>
                    <a:ext uri="{9D8B030D-6E8A-4147-A177-3AD203B41FA5}">
                      <a16:colId xmlns:a16="http://schemas.microsoft.com/office/drawing/2014/main" val="1363415229"/>
                    </a:ext>
                  </a:extLst>
                </a:gridCol>
                <a:gridCol w="1077362">
                  <a:extLst>
                    <a:ext uri="{9D8B030D-6E8A-4147-A177-3AD203B41FA5}">
                      <a16:colId xmlns:a16="http://schemas.microsoft.com/office/drawing/2014/main" val="3225188775"/>
                    </a:ext>
                  </a:extLst>
                </a:gridCol>
                <a:gridCol w="633743">
                  <a:extLst>
                    <a:ext uri="{9D8B030D-6E8A-4147-A177-3AD203B41FA5}">
                      <a16:colId xmlns:a16="http://schemas.microsoft.com/office/drawing/2014/main" val="21295552"/>
                    </a:ext>
                  </a:extLst>
                </a:gridCol>
                <a:gridCol w="1626314">
                  <a:extLst>
                    <a:ext uri="{9D8B030D-6E8A-4147-A177-3AD203B41FA5}">
                      <a16:colId xmlns:a16="http://schemas.microsoft.com/office/drawing/2014/main" val="1924338697"/>
                    </a:ext>
                  </a:extLst>
                </a:gridCol>
                <a:gridCol w="739561">
                  <a:extLst>
                    <a:ext uri="{9D8B030D-6E8A-4147-A177-3AD203B41FA5}">
                      <a16:colId xmlns:a16="http://schemas.microsoft.com/office/drawing/2014/main" val="91023818"/>
                    </a:ext>
                  </a:extLst>
                </a:gridCol>
              </a:tblGrid>
              <a:tr h="331236">
                <a:tc>
                  <a:txBody>
                    <a:bodyPr/>
                    <a:lstStyle/>
                    <a:p>
                      <a:pPr marL="0" marR="0" algn="just">
                        <a:lnSpc>
                          <a:spcPct val="106000"/>
                        </a:lnSpc>
                        <a:spcAft>
                          <a:spcPts val="800"/>
                        </a:spcAft>
                      </a:pPr>
                      <a:r>
                        <a:rPr lang="ro-RO" sz="1000" dirty="0">
                          <a:effectLst/>
                        </a:rPr>
                        <a:t>20.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dirty="0">
                          <a:effectLst/>
                        </a:rPr>
                        <a:t>8790 CR-C-I</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l">
                        <a:lnSpc>
                          <a:spcPct val="106000"/>
                        </a:lnSpc>
                        <a:spcAft>
                          <a:spcPts val="800"/>
                        </a:spcAft>
                      </a:pPr>
                      <a:r>
                        <a:rPr lang="ro-RO" sz="1000">
                          <a:effectLst/>
                        </a:rPr>
                        <a:t>Casa de tip familial ,,Felicia” din localitatea Satu Mare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10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1.325</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extLst>
                  <a:ext uri="{0D108BD9-81ED-4DB2-BD59-A6C34878D82A}">
                    <a16:rowId xmlns:a16="http://schemas.microsoft.com/office/drawing/2014/main" val="2512634697"/>
                  </a:ext>
                </a:extLst>
              </a:tr>
              <a:tr h="331236">
                <a:tc>
                  <a:txBody>
                    <a:bodyPr/>
                    <a:lstStyle/>
                    <a:p>
                      <a:pPr marL="0" marR="0" algn="just">
                        <a:lnSpc>
                          <a:spcPct val="106000"/>
                        </a:lnSpc>
                        <a:spcAft>
                          <a:spcPts val="800"/>
                        </a:spcAft>
                      </a:pPr>
                      <a:r>
                        <a:rPr lang="ro-RO" sz="1000">
                          <a:effectLst/>
                        </a:rPr>
                        <a:t>21.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8891 CZ-C-III</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l">
                        <a:lnSpc>
                          <a:spcPct val="106000"/>
                        </a:lnSpc>
                        <a:spcAft>
                          <a:spcPts val="800"/>
                        </a:spcAft>
                      </a:pPr>
                      <a:r>
                        <a:rPr lang="pt-BR" sz="1000" dirty="0">
                          <a:effectLst/>
                        </a:rPr>
                        <a:t>C</a:t>
                      </a:r>
                      <a:r>
                        <a:rPr lang="ro-RO" sz="1000" dirty="0" err="1">
                          <a:effectLst/>
                        </a:rPr>
                        <a:t>entrul</a:t>
                      </a:r>
                      <a:r>
                        <a:rPr lang="ro-RO" sz="1000" dirty="0">
                          <a:effectLst/>
                        </a:rPr>
                        <a:t> de recuperare pentru copilul cu handicap, Satu Mare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36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36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1.680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extLst>
                  <a:ext uri="{0D108BD9-81ED-4DB2-BD59-A6C34878D82A}">
                    <a16:rowId xmlns:a16="http://schemas.microsoft.com/office/drawing/2014/main" val="322892951"/>
                  </a:ext>
                </a:extLst>
              </a:tr>
              <a:tr h="531806">
                <a:tc>
                  <a:txBody>
                    <a:bodyPr/>
                    <a:lstStyle/>
                    <a:p>
                      <a:pPr marL="0" marR="0" algn="just">
                        <a:lnSpc>
                          <a:spcPct val="106000"/>
                        </a:lnSpc>
                        <a:spcAft>
                          <a:spcPts val="800"/>
                        </a:spcAft>
                      </a:pPr>
                      <a:r>
                        <a:rPr lang="ro-RO" sz="1000" dirty="0">
                          <a:effectLst/>
                        </a:rPr>
                        <a:t>22.</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dirty="0">
                          <a:effectLst/>
                        </a:rPr>
                        <a:t>8790 CR-D-I</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l">
                        <a:lnSpc>
                          <a:spcPct val="106000"/>
                        </a:lnSpc>
                        <a:spcAft>
                          <a:spcPts val="800"/>
                        </a:spcAft>
                      </a:pPr>
                      <a:r>
                        <a:rPr lang="ro-RO" sz="1000" dirty="0">
                          <a:effectLst/>
                        </a:rPr>
                        <a:t>Centrul de îngrijire și asistență pentru persoane adulte cu dizabilități ,,Sf. Ana,, Carei</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48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dirty="0">
                          <a:effectLst/>
                        </a:rPr>
                        <a:t>47</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6.489</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dirty="0">
                          <a:effectLst/>
                        </a:rPr>
                        <a:t>19</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extLst>
                  <a:ext uri="{0D108BD9-81ED-4DB2-BD59-A6C34878D82A}">
                    <a16:rowId xmlns:a16="http://schemas.microsoft.com/office/drawing/2014/main" val="627132351"/>
                  </a:ext>
                </a:extLst>
              </a:tr>
              <a:tr h="598663">
                <a:tc>
                  <a:txBody>
                    <a:bodyPr/>
                    <a:lstStyle/>
                    <a:p>
                      <a:pPr marL="0" marR="0" algn="just">
                        <a:lnSpc>
                          <a:spcPct val="106000"/>
                        </a:lnSpc>
                        <a:spcAft>
                          <a:spcPts val="800"/>
                        </a:spcAft>
                      </a:pPr>
                      <a:r>
                        <a:rPr lang="ro-RO" sz="1000" dirty="0">
                          <a:effectLst/>
                        </a:rPr>
                        <a:t>23.</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8790 CR-D-I</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l">
                        <a:lnSpc>
                          <a:spcPct val="106000"/>
                        </a:lnSpc>
                        <a:spcAft>
                          <a:spcPts val="800"/>
                        </a:spcAft>
                      </a:pPr>
                      <a:r>
                        <a:rPr lang="ro-RO" sz="1000" dirty="0">
                          <a:effectLst/>
                        </a:rPr>
                        <a:t>Centrul de îngrijire și asistență pentru persoane adulte cu dizabilități ,,O Viață Nouă,, Satu Mare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50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50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dirty="0">
                          <a:effectLst/>
                        </a:rPr>
                        <a:t>4.580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97</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extLst>
                  <a:ext uri="{0D108BD9-81ED-4DB2-BD59-A6C34878D82A}">
                    <a16:rowId xmlns:a16="http://schemas.microsoft.com/office/drawing/2014/main" val="2113311200"/>
                  </a:ext>
                </a:extLst>
              </a:tr>
              <a:tr h="598663">
                <a:tc>
                  <a:txBody>
                    <a:bodyPr/>
                    <a:lstStyle/>
                    <a:p>
                      <a:pPr marL="0" marR="0" algn="just">
                        <a:lnSpc>
                          <a:spcPct val="106000"/>
                        </a:lnSpc>
                        <a:spcAft>
                          <a:spcPts val="800"/>
                        </a:spcAft>
                      </a:pPr>
                      <a:r>
                        <a:rPr lang="ro-RO" sz="1000">
                          <a:effectLst/>
                        </a:rPr>
                        <a:t>24.</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8790 CR-D-I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l">
                        <a:lnSpc>
                          <a:spcPct val="106000"/>
                        </a:lnSpc>
                        <a:spcAft>
                          <a:spcPts val="800"/>
                        </a:spcAft>
                      </a:pPr>
                      <a:r>
                        <a:rPr lang="ro-RO" sz="1000">
                          <a:effectLst/>
                        </a:rPr>
                        <a:t>Centrul de îngrijire și asistență pentru persoane adulte cu dizabilități ,,Cristiana” Carei</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48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46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5.500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dirty="0">
                          <a:effectLst/>
                        </a:rPr>
                        <a:t>22</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extLst>
                  <a:ext uri="{0D108BD9-81ED-4DB2-BD59-A6C34878D82A}">
                    <a16:rowId xmlns:a16="http://schemas.microsoft.com/office/drawing/2014/main" val="4067374345"/>
                  </a:ext>
                </a:extLst>
              </a:tr>
              <a:tr h="331236">
                <a:tc>
                  <a:txBody>
                    <a:bodyPr/>
                    <a:lstStyle/>
                    <a:p>
                      <a:pPr marL="0" marR="0" algn="just">
                        <a:lnSpc>
                          <a:spcPct val="106000"/>
                        </a:lnSpc>
                        <a:spcAft>
                          <a:spcPts val="800"/>
                        </a:spcAft>
                      </a:pPr>
                      <a:r>
                        <a:rPr lang="ro-RO" sz="1000">
                          <a:effectLst/>
                        </a:rPr>
                        <a:t>25.</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8730 CR-V-I</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l">
                        <a:lnSpc>
                          <a:spcPct val="106000"/>
                        </a:lnSpc>
                        <a:spcAft>
                          <a:spcPts val="800"/>
                        </a:spcAft>
                      </a:pPr>
                      <a:r>
                        <a:rPr lang="ro-RO" sz="1000">
                          <a:effectLst/>
                        </a:rPr>
                        <a:t>Cămin pentru persoane vârstnice „Şansa” Satu Mare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150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116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dirty="0">
                          <a:effectLst/>
                        </a:rPr>
                        <a:t>10.400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1.800</a:t>
                      </a:r>
                      <a:endParaRPr lang="en-US" sz="1000">
                        <a:effectLst/>
                      </a:endParaRPr>
                    </a:p>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extLst>
                  <a:ext uri="{0D108BD9-81ED-4DB2-BD59-A6C34878D82A}">
                    <a16:rowId xmlns:a16="http://schemas.microsoft.com/office/drawing/2014/main" val="2724977229"/>
                  </a:ext>
                </a:extLst>
              </a:tr>
              <a:tr h="598663">
                <a:tc>
                  <a:txBody>
                    <a:bodyPr/>
                    <a:lstStyle/>
                    <a:p>
                      <a:pPr marL="0" marR="0" algn="just">
                        <a:lnSpc>
                          <a:spcPct val="106000"/>
                        </a:lnSpc>
                        <a:spcAft>
                          <a:spcPts val="800"/>
                        </a:spcAft>
                      </a:pPr>
                      <a:r>
                        <a:rPr lang="ro-RO" sz="1000">
                          <a:effectLst/>
                        </a:rPr>
                        <a:t>26.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8790 CR-D-I</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l">
                        <a:lnSpc>
                          <a:spcPct val="106000"/>
                        </a:lnSpc>
                        <a:spcAft>
                          <a:spcPts val="800"/>
                        </a:spcAft>
                      </a:pPr>
                      <a:r>
                        <a:rPr lang="ro-RO" sz="1000">
                          <a:effectLst/>
                        </a:rPr>
                        <a:t>Centrul de îngrijire şi asistenţă pentru persoane adulte cu dizabilități „Alexandru” Carei</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50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47</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6.360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81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extLst>
                  <a:ext uri="{0D108BD9-81ED-4DB2-BD59-A6C34878D82A}">
                    <a16:rowId xmlns:a16="http://schemas.microsoft.com/office/drawing/2014/main" val="2383444044"/>
                  </a:ext>
                </a:extLst>
              </a:tr>
              <a:tr h="531806">
                <a:tc>
                  <a:txBody>
                    <a:bodyPr/>
                    <a:lstStyle/>
                    <a:p>
                      <a:pPr marL="0" marR="0" algn="just">
                        <a:lnSpc>
                          <a:spcPct val="106000"/>
                        </a:lnSpc>
                        <a:spcAft>
                          <a:spcPts val="800"/>
                        </a:spcAft>
                      </a:pPr>
                      <a:r>
                        <a:rPr lang="ro-RO" sz="1000" dirty="0">
                          <a:effectLst/>
                        </a:rPr>
                        <a:t>27.</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8899 CZ-D-II</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l">
                        <a:lnSpc>
                          <a:spcPct val="106000"/>
                        </a:lnSpc>
                        <a:spcAft>
                          <a:spcPts val="800"/>
                        </a:spcAft>
                      </a:pPr>
                      <a:r>
                        <a:rPr lang="ro-RO" sz="1000" dirty="0">
                          <a:effectLst/>
                        </a:rPr>
                        <a:t>Centrul de servicii de recuperare </a:t>
                      </a:r>
                      <a:r>
                        <a:rPr lang="ro-RO" sz="1000" dirty="0" err="1">
                          <a:effectLst/>
                        </a:rPr>
                        <a:t>neuromotorie</a:t>
                      </a:r>
                      <a:r>
                        <a:rPr lang="ro-RO" sz="1000" dirty="0">
                          <a:effectLst/>
                        </a:rPr>
                        <a:t> (de tip ambulatoriu) „Sf. Spiridon”  Satu Mare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10/zi</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10/zi</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585</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extLst>
                  <a:ext uri="{0D108BD9-81ED-4DB2-BD59-A6C34878D82A}">
                    <a16:rowId xmlns:a16="http://schemas.microsoft.com/office/drawing/2014/main" val="168402672"/>
                  </a:ext>
                </a:extLst>
              </a:tr>
              <a:tr h="732377">
                <a:tc>
                  <a:txBody>
                    <a:bodyPr/>
                    <a:lstStyle/>
                    <a:p>
                      <a:pPr marL="0" marR="0" algn="just">
                        <a:lnSpc>
                          <a:spcPct val="106000"/>
                        </a:lnSpc>
                        <a:spcAft>
                          <a:spcPts val="800"/>
                        </a:spcAft>
                      </a:pPr>
                      <a:r>
                        <a:rPr lang="ro-RO" sz="1000">
                          <a:effectLst/>
                        </a:rPr>
                        <a:t>28.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a:effectLst/>
                        </a:rPr>
                        <a:t>8790 CR-D-II</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l">
                        <a:lnSpc>
                          <a:spcPct val="106000"/>
                        </a:lnSpc>
                        <a:spcAft>
                          <a:spcPts val="800"/>
                        </a:spcAft>
                      </a:pPr>
                      <a:r>
                        <a:rPr lang="es-ES_tradnl" sz="1000">
                          <a:effectLst/>
                        </a:rPr>
                        <a:t>Centrul de abilitare și Reabilitare pentru persoane adulte cu dizabilități din localitatea Noroieni, judeţul Satu Mare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dirty="0">
                          <a:effectLst/>
                        </a:rPr>
                        <a:t>30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dirty="0">
                          <a:effectLst/>
                        </a:rPr>
                        <a:t>27</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dirty="0">
                          <a:effectLst/>
                        </a:rPr>
                        <a:t>3.110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dirty="0">
                          <a:effectLst/>
                        </a:rPr>
                        <a:t>22</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tc>
                  <a:txBody>
                    <a:bodyPr/>
                    <a:lstStyle/>
                    <a:p>
                      <a:pPr marL="0" marR="0" algn="just">
                        <a:lnSpc>
                          <a:spcPct val="106000"/>
                        </a:lnSpc>
                        <a:spcAft>
                          <a:spcPts val="800"/>
                        </a:spcAft>
                      </a:pPr>
                      <a:r>
                        <a:rPr lang="ro-RO"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205" marR="28205" marT="0" marB="0"/>
                </a:tc>
                <a:extLst>
                  <a:ext uri="{0D108BD9-81ED-4DB2-BD59-A6C34878D82A}">
                    <a16:rowId xmlns:a16="http://schemas.microsoft.com/office/drawing/2014/main" val="3004124000"/>
                  </a:ext>
                </a:extLst>
              </a:tr>
            </a:tbl>
          </a:graphicData>
        </a:graphic>
      </p:graphicFrame>
      <p:graphicFrame>
        <p:nvGraphicFramePr>
          <p:cNvPr id="9" name="Tabel 8">
            <a:extLst>
              <a:ext uri="{FF2B5EF4-FFF2-40B4-BE49-F238E27FC236}">
                <a16:creationId xmlns:a16="http://schemas.microsoft.com/office/drawing/2014/main" id="{4EA370B7-4DB7-FF0A-8D99-2F524160D312}"/>
              </a:ext>
            </a:extLst>
          </p:cNvPr>
          <p:cNvGraphicFramePr>
            <a:graphicFrameLocks noGrp="1"/>
          </p:cNvGraphicFramePr>
          <p:nvPr>
            <p:extLst>
              <p:ext uri="{D42A27DB-BD31-4B8C-83A1-F6EECF244321}">
                <p14:modId xmlns:p14="http://schemas.microsoft.com/office/powerpoint/2010/main" val="2202364436"/>
              </p:ext>
            </p:extLst>
          </p:nvPr>
        </p:nvGraphicFramePr>
        <p:xfrm>
          <a:off x="1066445" y="365125"/>
          <a:ext cx="10171826" cy="1410843"/>
        </p:xfrm>
        <a:graphic>
          <a:graphicData uri="http://schemas.openxmlformats.org/drawingml/2006/table">
            <a:tbl>
              <a:tblPr firstRow="1" firstCol="1" bandRow="1">
                <a:tableStyleId>{72833802-FEF1-4C79-8D5D-14CF1EAF98D9}</a:tableStyleId>
              </a:tblPr>
              <a:tblGrid>
                <a:gridCol w="471038">
                  <a:extLst>
                    <a:ext uri="{9D8B030D-6E8A-4147-A177-3AD203B41FA5}">
                      <a16:colId xmlns:a16="http://schemas.microsoft.com/office/drawing/2014/main" val="228477447"/>
                    </a:ext>
                  </a:extLst>
                </a:gridCol>
                <a:gridCol w="1030120">
                  <a:extLst>
                    <a:ext uri="{9D8B030D-6E8A-4147-A177-3AD203B41FA5}">
                      <a16:colId xmlns:a16="http://schemas.microsoft.com/office/drawing/2014/main" val="1371405686"/>
                    </a:ext>
                  </a:extLst>
                </a:gridCol>
                <a:gridCol w="2139479">
                  <a:extLst>
                    <a:ext uri="{9D8B030D-6E8A-4147-A177-3AD203B41FA5}">
                      <a16:colId xmlns:a16="http://schemas.microsoft.com/office/drawing/2014/main" val="2405819173"/>
                    </a:ext>
                  </a:extLst>
                </a:gridCol>
                <a:gridCol w="1030120">
                  <a:extLst>
                    <a:ext uri="{9D8B030D-6E8A-4147-A177-3AD203B41FA5}">
                      <a16:colId xmlns:a16="http://schemas.microsoft.com/office/drawing/2014/main" val="2978578552"/>
                    </a:ext>
                  </a:extLst>
                </a:gridCol>
                <a:gridCol w="826560">
                  <a:extLst>
                    <a:ext uri="{9D8B030D-6E8A-4147-A177-3AD203B41FA5}">
                      <a16:colId xmlns:a16="http://schemas.microsoft.com/office/drawing/2014/main" val="3996635807"/>
                    </a:ext>
                  </a:extLst>
                </a:gridCol>
                <a:gridCol w="552262">
                  <a:extLst>
                    <a:ext uri="{9D8B030D-6E8A-4147-A177-3AD203B41FA5}">
                      <a16:colId xmlns:a16="http://schemas.microsoft.com/office/drawing/2014/main" val="2876246680"/>
                    </a:ext>
                  </a:extLst>
                </a:gridCol>
                <a:gridCol w="1060009">
                  <a:extLst>
                    <a:ext uri="{9D8B030D-6E8A-4147-A177-3AD203B41FA5}">
                      <a16:colId xmlns:a16="http://schemas.microsoft.com/office/drawing/2014/main" val="3665873939"/>
                    </a:ext>
                  </a:extLst>
                </a:gridCol>
                <a:gridCol w="624236">
                  <a:extLst>
                    <a:ext uri="{9D8B030D-6E8A-4147-A177-3AD203B41FA5}">
                      <a16:colId xmlns:a16="http://schemas.microsoft.com/office/drawing/2014/main" val="256641956"/>
                    </a:ext>
                  </a:extLst>
                </a:gridCol>
                <a:gridCol w="873400">
                  <a:extLst>
                    <a:ext uri="{9D8B030D-6E8A-4147-A177-3AD203B41FA5}">
                      <a16:colId xmlns:a16="http://schemas.microsoft.com/office/drawing/2014/main" val="84985835"/>
                    </a:ext>
                  </a:extLst>
                </a:gridCol>
                <a:gridCol w="1564602">
                  <a:extLst>
                    <a:ext uri="{9D8B030D-6E8A-4147-A177-3AD203B41FA5}">
                      <a16:colId xmlns:a16="http://schemas.microsoft.com/office/drawing/2014/main" val="1753655249"/>
                    </a:ext>
                  </a:extLst>
                </a:gridCol>
              </a:tblGrid>
              <a:tr h="0">
                <a:tc>
                  <a:txBody>
                    <a:bodyPr/>
                    <a:lstStyle/>
                    <a:p>
                      <a:pPr marL="0" marR="0" algn="just">
                        <a:lnSpc>
                          <a:spcPct val="107000"/>
                        </a:lnSpc>
                        <a:spcAft>
                          <a:spcPts val="800"/>
                        </a:spcAft>
                      </a:pPr>
                      <a:r>
                        <a:rPr lang="ro-RO" sz="1200" dirty="0">
                          <a:effectLst/>
                        </a:rPr>
                        <a:t> </a:t>
                      </a:r>
                      <a:endParaRPr lang="en-US" sz="1100" dirty="0">
                        <a:effectLst/>
                      </a:endParaRPr>
                    </a:p>
                    <a:p>
                      <a:pPr marL="0" marR="0" algn="just">
                        <a:lnSpc>
                          <a:spcPct val="107000"/>
                        </a:lnSpc>
                        <a:spcAft>
                          <a:spcPts val="800"/>
                        </a:spcAft>
                      </a:pPr>
                      <a:r>
                        <a:rPr lang="ro-RO" sz="1200" dirty="0">
                          <a:effectLst/>
                        </a:rPr>
                        <a:t>Nr. </a:t>
                      </a:r>
                      <a:r>
                        <a:rPr lang="ro-RO" sz="1200" dirty="0" err="1">
                          <a:effectLst/>
                        </a:rPr>
                        <a:t>Crt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Aft>
                          <a:spcPts val="800"/>
                        </a:spcAft>
                      </a:pPr>
                      <a:r>
                        <a:rPr lang="ro-RO" sz="1200">
                          <a:effectLst/>
                        </a:rPr>
                        <a:t>Cod serviciu social, cf. Nomencl. Serv.sociale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Aft>
                          <a:spcPts val="800"/>
                        </a:spcAft>
                      </a:pPr>
                      <a:r>
                        <a:rPr lang="ro-RO" sz="1200" dirty="0">
                          <a:effectLst/>
                        </a:rPr>
                        <a:t>Denumirea serviciului social</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Aft>
                          <a:spcPts val="800"/>
                        </a:spcAft>
                      </a:pPr>
                      <a:r>
                        <a:rPr lang="ro-RO" sz="1200">
                          <a:effectLst/>
                        </a:rPr>
                        <a:t>Capacitate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Aft>
                          <a:spcPts val="800"/>
                        </a:spcAft>
                      </a:pPr>
                      <a:r>
                        <a:rPr lang="ro-RO" sz="1200">
                          <a:effectLst/>
                        </a:rPr>
                        <a:t>Grad de ocupare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5">
                  <a:txBody>
                    <a:bodyPr/>
                    <a:lstStyle/>
                    <a:p>
                      <a:pPr marL="0" marR="0" algn="just">
                        <a:lnSpc>
                          <a:spcPct val="107000"/>
                        </a:lnSpc>
                        <a:spcAft>
                          <a:spcPts val="800"/>
                        </a:spcAft>
                      </a:pPr>
                      <a:r>
                        <a:rPr lang="ro-RO" sz="1200" dirty="0">
                          <a:effectLst/>
                        </a:rPr>
                        <a:t>Bugetele estimate pe surse de </a:t>
                      </a:r>
                      <a:r>
                        <a:rPr lang="ro-RO" sz="1200" dirty="0" err="1">
                          <a:effectLst/>
                        </a:rPr>
                        <a:t>finanţare</a:t>
                      </a:r>
                      <a:r>
                        <a:rPr lang="ro-RO" sz="1200" dirty="0">
                          <a:effectLst/>
                        </a:rPr>
                        <a:t>, pentru serviciile sociale existente (mii lei):</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16163986"/>
                  </a:ext>
                </a:extLst>
              </a:tr>
              <a:tr h="636905">
                <a:tc gridSpan="5">
                  <a:txBody>
                    <a:bodyPr/>
                    <a:lstStyle/>
                    <a:p>
                      <a:pPr marL="0" marR="0" algn="just">
                        <a:lnSpc>
                          <a:spcPct val="107000"/>
                        </a:lnSpc>
                        <a:spcAft>
                          <a:spcPts val="800"/>
                        </a:spcAft>
                      </a:pPr>
                      <a:r>
                        <a:rPr lang="ro-RO" sz="12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just">
                        <a:lnSpc>
                          <a:spcPct val="107000"/>
                        </a:lnSpc>
                        <a:spcAft>
                          <a:spcPts val="800"/>
                        </a:spcAft>
                      </a:pPr>
                      <a:r>
                        <a:rPr lang="ro-RO" sz="1200">
                          <a:effectLst/>
                        </a:rPr>
                        <a:t>Buget local</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Aft>
                          <a:spcPts val="800"/>
                        </a:spcAft>
                      </a:pPr>
                      <a:r>
                        <a:rPr lang="ro-RO" sz="1200">
                          <a:effectLst/>
                        </a:rPr>
                        <a:t>Buget judeţean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Aft>
                          <a:spcPts val="800"/>
                        </a:spcAft>
                      </a:pPr>
                      <a:r>
                        <a:rPr lang="ro-RO" sz="1200" dirty="0">
                          <a:effectLst/>
                        </a:rPr>
                        <a:t>Buget de stat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Aft>
                          <a:spcPts val="800"/>
                        </a:spcAft>
                      </a:pPr>
                      <a:r>
                        <a:rPr lang="ro-RO" sz="1200">
                          <a:effectLst/>
                        </a:rPr>
                        <a:t>Contribuție beneficiari</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Aft>
                          <a:spcPts val="800"/>
                        </a:spcAft>
                      </a:pPr>
                      <a:r>
                        <a:rPr lang="ro-RO" sz="1200" dirty="0">
                          <a:effectLst/>
                        </a:rPr>
                        <a:t>Alte surse(fonduri externe)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49285210"/>
                  </a:ext>
                </a:extLst>
              </a:tr>
            </a:tbl>
          </a:graphicData>
        </a:graphic>
      </p:graphicFrame>
    </p:spTree>
    <p:extLst>
      <p:ext uri="{BB962C8B-B14F-4D97-AF65-F5344CB8AC3E}">
        <p14:creationId xmlns:p14="http://schemas.microsoft.com/office/powerpoint/2010/main" val="433350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A7832-B232-EB1E-FC33-B68B7DDA3FA5}"/>
            </a:ext>
          </a:extLst>
        </p:cNvPr>
        <p:cNvGrpSpPr/>
        <p:nvPr/>
      </p:nvGrpSpPr>
      <p:grpSpPr>
        <a:xfrm>
          <a:off x="0" y="0"/>
          <a:ext cx="0" cy="0"/>
          <a:chOff x="0" y="0"/>
          <a:chExt cx="0" cy="0"/>
        </a:xfrm>
      </p:grpSpPr>
      <p:graphicFrame>
        <p:nvGraphicFramePr>
          <p:cNvPr id="8" name="Tabel 7">
            <a:extLst>
              <a:ext uri="{FF2B5EF4-FFF2-40B4-BE49-F238E27FC236}">
                <a16:creationId xmlns:a16="http://schemas.microsoft.com/office/drawing/2014/main" id="{C69D29B4-9A41-179E-64BF-F1F0AE512298}"/>
              </a:ext>
            </a:extLst>
          </p:cNvPr>
          <p:cNvGraphicFramePr>
            <a:graphicFrameLocks noGrp="1"/>
          </p:cNvGraphicFramePr>
          <p:nvPr>
            <p:extLst>
              <p:ext uri="{D42A27DB-BD31-4B8C-83A1-F6EECF244321}">
                <p14:modId xmlns:p14="http://schemas.microsoft.com/office/powerpoint/2010/main" val="2356731424"/>
              </p:ext>
            </p:extLst>
          </p:nvPr>
        </p:nvGraphicFramePr>
        <p:xfrm>
          <a:off x="1066445" y="1912367"/>
          <a:ext cx="9345916" cy="4483716"/>
        </p:xfrm>
        <a:graphic>
          <a:graphicData uri="http://schemas.openxmlformats.org/drawingml/2006/table">
            <a:tbl>
              <a:tblPr firstRow="1" firstCol="1" bandRow="1">
                <a:tableStyleId>{72833802-FEF1-4C79-8D5D-14CF1EAF98D9}</a:tableStyleId>
              </a:tblPr>
              <a:tblGrid>
                <a:gridCol w="407639">
                  <a:extLst>
                    <a:ext uri="{9D8B030D-6E8A-4147-A177-3AD203B41FA5}">
                      <a16:colId xmlns:a16="http://schemas.microsoft.com/office/drawing/2014/main" val="2963354294"/>
                    </a:ext>
                  </a:extLst>
                </a:gridCol>
                <a:gridCol w="891476">
                  <a:extLst>
                    <a:ext uri="{9D8B030D-6E8A-4147-A177-3AD203B41FA5}">
                      <a16:colId xmlns:a16="http://schemas.microsoft.com/office/drawing/2014/main" val="4168577686"/>
                    </a:ext>
                  </a:extLst>
                </a:gridCol>
                <a:gridCol w="1851526">
                  <a:extLst>
                    <a:ext uri="{9D8B030D-6E8A-4147-A177-3AD203B41FA5}">
                      <a16:colId xmlns:a16="http://schemas.microsoft.com/office/drawing/2014/main" val="3183861382"/>
                    </a:ext>
                  </a:extLst>
                </a:gridCol>
                <a:gridCol w="891476">
                  <a:extLst>
                    <a:ext uri="{9D8B030D-6E8A-4147-A177-3AD203B41FA5}">
                      <a16:colId xmlns:a16="http://schemas.microsoft.com/office/drawing/2014/main" val="2900255320"/>
                    </a:ext>
                  </a:extLst>
                </a:gridCol>
                <a:gridCol w="814520">
                  <a:extLst>
                    <a:ext uri="{9D8B030D-6E8A-4147-A177-3AD203B41FA5}">
                      <a16:colId xmlns:a16="http://schemas.microsoft.com/office/drawing/2014/main" val="888122965"/>
                    </a:ext>
                  </a:extLst>
                </a:gridCol>
                <a:gridCol w="540217">
                  <a:extLst>
                    <a:ext uri="{9D8B030D-6E8A-4147-A177-3AD203B41FA5}">
                      <a16:colId xmlns:a16="http://schemas.microsoft.com/office/drawing/2014/main" val="2482916735"/>
                    </a:ext>
                  </a:extLst>
                </a:gridCol>
                <a:gridCol w="755850">
                  <a:extLst>
                    <a:ext uri="{9D8B030D-6E8A-4147-A177-3AD203B41FA5}">
                      <a16:colId xmlns:a16="http://schemas.microsoft.com/office/drawing/2014/main" val="3642567996"/>
                    </a:ext>
                  </a:extLst>
                </a:gridCol>
                <a:gridCol w="593992">
                  <a:extLst>
                    <a:ext uri="{9D8B030D-6E8A-4147-A177-3AD203B41FA5}">
                      <a16:colId xmlns:a16="http://schemas.microsoft.com/office/drawing/2014/main" val="2592156358"/>
                    </a:ext>
                  </a:extLst>
                </a:gridCol>
                <a:gridCol w="702075">
                  <a:extLst>
                    <a:ext uri="{9D8B030D-6E8A-4147-A177-3AD203B41FA5}">
                      <a16:colId xmlns:a16="http://schemas.microsoft.com/office/drawing/2014/main" val="3781818769"/>
                    </a:ext>
                  </a:extLst>
                </a:gridCol>
                <a:gridCol w="1897145">
                  <a:extLst>
                    <a:ext uri="{9D8B030D-6E8A-4147-A177-3AD203B41FA5}">
                      <a16:colId xmlns:a16="http://schemas.microsoft.com/office/drawing/2014/main" val="3330293726"/>
                    </a:ext>
                  </a:extLst>
                </a:gridCol>
              </a:tblGrid>
              <a:tr h="285263">
                <a:tc>
                  <a:txBody>
                    <a:bodyPr/>
                    <a:lstStyle/>
                    <a:p>
                      <a:pPr marL="0" marR="0" algn="just">
                        <a:lnSpc>
                          <a:spcPct val="106000"/>
                        </a:lnSpc>
                        <a:spcAft>
                          <a:spcPts val="800"/>
                        </a:spcAft>
                      </a:pPr>
                      <a:r>
                        <a:rPr lang="ro-RO" sz="600">
                          <a:effectLst/>
                        </a:rPr>
                        <a:t>29.</a:t>
                      </a:r>
                      <a:endParaRPr lang="en-US"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dirty="0">
                          <a:effectLst/>
                        </a:rPr>
                        <a:t>8790 CR-VD-III</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l">
                        <a:lnSpc>
                          <a:spcPct val="106000"/>
                        </a:lnSpc>
                        <a:spcAft>
                          <a:spcPts val="800"/>
                        </a:spcAft>
                      </a:pPr>
                      <a:r>
                        <a:rPr lang="es-ES_tradnl" sz="1000">
                          <a:effectLst/>
                        </a:rPr>
                        <a:t>Locuință protejată- Venus, Satu Mare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dirty="0">
                          <a:effectLst/>
                        </a:rPr>
                        <a:t>6</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a:effectLst/>
                        </a:rPr>
                        <a:t>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a:effectLst/>
                        </a:rPr>
                        <a:t>757</a:t>
                      </a:r>
                      <a:endParaRPr lang="en-US" sz="1000">
                        <a:effectLst/>
                      </a:endParaRPr>
                    </a:p>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extLst>
                  <a:ext uri="{0D108BD9-81ED-4DB2-BD59-A6C34878D82A}">
                    <a16:rowId xmlns:a16="http://schemas.microsoft.com/office/drawing/2014/main" val="395312763"/>
                  </a:ext>
                </a:extLst>
              </a:tr>
              <a:tr h="575082">
                <a:tc>
                  <a:txBody>
                    <a:bodyPr/>
                    <a:lstStyle/>
                    <a:p>
                      <a:pPr marL="0" marR="0" algn="just">
                        <a:lnSpc>
                          <a:spcPct val="106000"/>
                        </a:lnSpc>
                        <a:spcAft>
                          <a:spcPts val="800"/>
                        </a:spcAft>
                      </a:pPr>
                      <a:r>
                        <a:rPr lang="ro-RO" sz="600">
                          <a:effectLst/>
                        </a:rPr>
                        <a:t>30.</a:t>
                      </a:r>
                      <a:endParaRPr lang="en-US"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a:effectLst/>
                        </a:rPr>
                        <a:t>8790-CR-D-VII</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l">
                        <a:lnSpc>
                          <a:spcPct val="106000"/>
                        </a:lnSpc>
                        <a:spcAft>
                          <a:spcPts val="800"/>
                        </a:spcAft>
                      </a:pPr>
                      <a:r>
                        <a:rPr lang="es-ES_tradnl" sz="1000" dirty="0">
                          <a:effectLst/>
                        </a:rPr>
                        <a:t>Locuință maxim protejată pentru persoane adulte cu dizabilități ”Laura” Satu Mare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a:effectLst/>
                        </a:rPr>
                        <a:t>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dirty="0">
                          <a:effectLst/>
                        </a:rPr>
                        <a:t>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a:effectLst/>
                        </a:rPr>
                        <a:t>291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extLst>
                  <a:ext uri="{0D108BD9-81ED-4DB2-BD59-A6C34878D82A}">
                    <a16:rowId xmlns:a16="http://schemas.microsoft.com/office/drawing/2014/main" val="1091055084"/>
                  </a:ext>
                </a:extLst>
              </a:tr>
              <a:tr h="575082">
                <a:tc>
                  <a:txBody>
                    <a:bodyPr/>
                    <a:lstStyle/>
                    <a:p>
                      <a:pPr marL="0" marR="0" algn="just">
                        <a:lnSpc>
                          <a:spcPct val="106000"/>
                        </a:lnSpc>
                        <a:spcAft>
                          <a:spcPts val="800"/>
                        </a:spcAft>
                      </a:pPr>
                      <a:r>
                        <a:rPr lang="ro-RO" sz="600">
                          <a:effectLst/>
                        </a:rPr>
                        <a:t>31.</a:t>
                      </a:r>
                      <a:endParaRPr lang="en-US"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a:effectLst/>
                        </a:rPr>
                        <a:t>8790-CR-D-VII</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l">
                        <a:lnSpc>
                          <a:spcPct val="106000"/>
                        </a:lnSpc>
                        <a:spcAft>
                          <a:spcPts val="800"/>
                        </a:spcAft>
                      </a:pPr>
                      <a:r>
                        <a:rPr lang="es-ES_tradnl" sz="1000">
                          <a:effectLst/>
                        </a:rPr>
                        <a:t>Locuință maxim protejată pentru persoane adulte cu dizabilități ”Lucia” Satu Mare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a:effectLst/>
                        </a:rPr>
                        <a:t>10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a:effectLst/>
                        </a:rPr>
                        <a:t>10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dirty="0">
                          <a:effectLst/>
                        </a:rPr>
                        <a:t>744</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extLst>
                  <a:ext uri="{0D108BD9-81ED-4DB2-BD59-A6C34878D82A}">
                    <a16:rowId xmlns:a16="http://schemas.microsoft.com/office/drawing/2014/main" val="589976901"/>
                  </a:ext>
                </a:extLst>
              </a:tr>
              <a:tr h="381869">
                <a:tc>
                  <a:txBody>
                    <a:bodyPr/>
                    <a:lstStyle/>
                    <a:p>
                      <a:pPr marL="0" marR="0" algn="just">
                        <a:lnSpc>
                          <a:spcPct val="106000"/>
                        </a:lnSpc>
                        <a:spcAft>
                          <a:spcPts val="800"/>
                        </a:spcAft>
                      </a:pPr>
                      <a:r>
                        <a:rPr lang="ro-RO" sz="600">
                          <a:effectLst/>
                        </a:rPr>
                        <a:t>32. </a:t>
                      </a:r>
                      <a:endParaRPr lang="en-US"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a:effectLst/>
                        </a:rPr>
                        <a:t>8810 ID- VI</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l">
                        <a:lnSpc>
                          <a:spcPct val="106000"/>
                        </a:lnSpc>
                        <a:spcAft>
                          <a:spcPts val="800"/>
                        </a:spcAft>
                      </a:pPr>
                      <a:r>
                        <a:rPr lang="ro-RO" sz="1000">
                          <a:effectLst/>
                        </a:rPr>
                        <a:t>Echipa mobilă pentru persoane adulte cu dizabilități</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a:effectLst/>
                        </a:rPr>
                        <a:t>4 pers./zi</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a:effectLst/>
                        </a:rPr>
                        <a:t>4 pers/zi</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a:effectLst/>
                        </a:rPr>
                        <a:t>465</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extLst>
                  <a:ext uri="{0D108BD9-81ED-4DB2-BD59-A6C34878D82A}">
                    <a16:rowId xmlns:a16="http://schemas.microsoft.com/office/drawing/2014/main" val="2538794638"/>
                  </a:ext>
                </a:extLst>
              </a:tr>
              <a:tr h="864901">
                <a:tc>
                  <a:txBody>
                    <a:bodyPr/>
                    <a:lstStyle/>
                    <a:p>
                      <a:pPr marL="0" marR="0" algn="just">
                        <a:lnSpc>
                          <a:spcPct val="106000"/>
                        </a:lnSpc>
                        <a:spcAft>
                          <a:spcPts val="800"/>
                        </a:spcAft>
                      </a:pPr>
                      <a:r>
                        <a:rPr lang="ro-RO" sz="600">
                          <a:effectLst/>
                        </a:rPr>
                        <a:t>33.</a:t>
                      </a:r>
                      <a:endParaRPr lang="en-US"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a:effectLst/>
                        </a:rPr>
                        <a:t>8810-ID-V</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l">
                        <a:lnSpc>
                          <a:spcPct val="106000"/>
                        </a:lnSpc>
                        <a:spcAft>
                          <a:spcPts val="800"/>
                        </a:spcAft>
                      </a:pPr>
                      <a:r>
                        <a:rPr lang="ro-RO" sz="1000">
                          <a:effectLst/>
                        </a:rPr>
                        <a:t>Serviciul social de ingrijire si protectie a adultilor cu handicap grav sau accentuat la Asistentul Personal Profesionist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a:effectLst/>
                        </a:rPr>
                        <a:t>18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a:effectLst/>
                        </a:rPr>
                        <a:t>8 APP/9 persoane adulte cu dizabilități</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dirty="0">
                          <a:effectLst/>
                        </a:rPr>
                        <a:t>730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extLst>
                  <a:ext uri="{0D108BD9-81ED-4DB2-BD59-A6C34878D82A}">
                    <a16:rowId xmlns:a16="http://schemas.microsoft.com/office/drawing/2014/main" val="4047080395"/>
                  </a:ext>
                </a:extLst>
              </a:tr>
              <a:tr h="864901">
                <a:tc>
                  <a:txBody>
                    <a:bodyPr/>
                    <a:lstStyle/>
                    <a:p>
                      <a:pPr marL="0" marR="0" algn="just">
                        <a:lnSpc>
                          <a:spcPct val="106000"/>
                        </a:lnSpc>
                        <a:spcAft>
                          <a:spcPts val="800"/>
                        </a:spcAft>
                      </a:pPr>
                      <a:r>
                        <a:rPr lang="ro-RO" sz="600">
                          <a:effectLst/>
                        </a:rPr>
                        <a:t>34.</a:t>
                      </a:r>
                      <a:endParaRPr lang="en-US"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en-US" sz="1000">
                          <a:effectLst/>
                        </a:rPr>
                        <a:t>8790 SF -C</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l">
                        <a:lnSpc>
                          <a:spcPct val="106000"/>
                        </a:lnSpc>
                        <a:spcAft>
                          <a:spcPts val="800"/>
                        </a:spcAft>
                      </a:pPr>
                      <a:r>
                        <a:rPr lang="pt-BR" sz="1000">
                          <a:effectLst/>
                        </a:rPr>
                        <a:t>Centrul pentru Servicii Sociale de tip familial-asistenți maternali profesioniști</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it-IT" sz="1000">
                          <a:effectLst/>
                        </a:rPr>
                        <a:t>253 posturi din care 249 posturi AMP și 5 specialiști;</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a:effectLst/>
                        </a:rPr>
                        <a:t>208 posturi ocupate AMP și 5 specialiști</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a:effectLst/>
                        </a:rPr>
                        <a:t>16.306</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extLst>
                  <a:ext uri="{0D108BD9-81ED-4DB2-BD59-A6C34878D82A}">
                    <a16:rowId xmlns:a16="http://schemas.microsoft.com/office/drawing/2014/main" val="2816672576"/>
                  </a:ext>
                </a:extLst>
              </a:tr>
              <a:tr h="615585">
                <a:tc>
                  <a:txBody>
                    <a:bodyPr/>
                    <a:lstStyle/>
                    <a:p>
                      <a:pPr marL="0" marR="0" algn="just">
                        <a:lnSpc>
                          <a:spcPct val="106000"/>
                        </a:lnSpc>
                        <a:spcAft>
                          <a:spcPts val="800"/>
                        </a:spcAft>
                      </a:pPr>
                      <a:r>
                        <a:rPr lang="ro-RO" sz="600">
                          <a:effectLst/>
                        </a:rPr>
                        <a:t>35.</a:t>
                      </a:r>
                      <a:endParaRPr lang="en-US"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en-US" sz="1000">
                          <a:effectLst/>
                        </a:rPr>
                        <a:t>8790 SF- C</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l">
                        <a:lnSpc>
                          <a:spcPct val="106000"/>
                        </a:lnSpc>
                        <a:spcAft>
                          <a:spcPts val="800"/>
                        </a:spcAft>
                      </a:pPr>
                      <a:r>
                        <a:rPr lang="pt-BR" sz="1000" dirty="0">
                          <a:effectLst/>
                        </a:rPr>
                        <a:t>Centrul pentru Servicii Sociale de tip familial-plasamente la persoană/familie;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pt-BR" sz="1000">
                          <a:effectLst/>
                        </a:rPr>
                        <a:t>Familii/persoane de plasament și 3 specialiști;</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a:effectLst/>
                        </a:rPr>
                        <a:t>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a:effectLst/>
                        </a:rPr>
                        <a:t>145</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extLst>
                  <a:ext uri="{0D108BD9-81ED-4DB2-BD59-A6C34878D82A}">
                    <a16:rowId xmlns:a16="http://schemas.microsoft.com/office/drawing/2014/main" val="1081764573"/>
                  </a:ext>
                </a:extLst>
              </a:tr>
              <a:tr h="188656">
                <a:tc>
                  <a:txBody>
                    <a:bodyPr/>
                    <a:lstStyle/>
                    <a:p>
                      <a:pPr marL="0" marR="0" algn="just">
                        <a:lnSpc>
                          <a:spcPct val="106000"/>
                        </a:lnSpc>
                        <a:spcAft>
                          <a:spcPts val="800"/>
                        </a:spcAft>
                      </a:pPr>
                      <a:r>
                        <a:rPr lang="ro-RO" sz="600">
                          <a:effectLst/>
                        </a:rPr>
                        <a:t> </a:t>
                      </a:r>
                      <a:endParaRPr lang="en-US" sz="5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a:effectLst/>
                        </a:rPr>
                        <a:t>Total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a:effectLst/>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b="1" i="0">
                          <a:effectLst/>
                        </a:rPr>
                        <a:t>84.757</a:t>
                      </a:r>
                      <a:endParaRPr lang="en-US" sz="1000" b="1" i="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b="1" i="0">
                          <a:effectLst/>
                        </a:rPr>
                        <a:t> </a:t>
                      </a:r>
                      <a:endParaRPr lang="en-US" sz="1000" b="1" i="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b="1" i="0" dirty="0">
                          <a:effectLst/>
                        </a:rPr>
                        <a:t>2.041</a:t>
                      </a:r>
                      <a:endParaRPr lang="en-US" sz="1000" b="1"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tc>
                  <a:txBody>
                    <a:bodyPr/>
                    <a:lstStyle/>
                    <a:p>
                      <a:pPr marL="0" marR="0" algn="just">
                        <a:lnSpc>
                          <a:spcPct val="106000"/>
                        </a:lnSpc>
                        <a:spcAft>
                          <a:spcPts val="800"/>
                        </a:spcAft>
                      </a:pPr>
                      <a:r>
                        <a:rPr lang="ro-RO" sz="1000" dirty="0">
                          <a:effectLst/>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4175" marR="34175" marT="0" marB="0"/>
                </a:tc>
                <a:extLst>
                  <a:ext uri="{0D108BD9-81ED-4DB2-BD59-A6C34878D82A}">
                    <a16:rowId xmlns:a16="http://schemas.microsoft.com/office/drawing/2014/main" val="3378635665"/>
                  </a:ext>
                </a:extLst>
              </a:tr>
            </a:tbl>
          </a:graphicData>
        </a:graphic>
      </p:graphicFrame>
      <p:graphicFrame>
        <p:nvGraphicFramePr>
          <p:cNvPr id="9" name="Tabel 8">
            <a:extLst>
              <a:ext uri="{FF2B5EF4-FFF2-40B4-BE49-F238E27FC236}">
                <a16:creationId xmlns:a16="http://schemas.microsoft.com/office/drawing/2014/main" id="{D39BEC02-64BA-DD76-F963-322E97F265BB}"/>
              </a:ext>
            </a:extLst>
          </p:cNvPr>
          <p:cNvGraphicFramePr>
            <a:graphicFrameLocks noGrp="1"/>
          </p:cNvGraphicFramePr>
          <p:nvPr>
            <p:extLst>
              <p:ext uri="{D42A27DB-BD31-4B8C-83A1-F6EECF244321}">
                <p14:modId xmlns:p14="http://schemas.microsoft.com/office/powerpoint/2010/main" val="1508450490"/>
              </p:ext>
            </p:extLst>
          </p:nvPr>
        </p:nvGraphicFramePr>
        <p:xfrm>
          <a:off x="980282" y="461917"/>
          <a:ext cx="9518242" cy="1313879"/>
        </p:xfrm>
        <a:graphic>
          <a:graphicData uri="http://schemas.openxmlformats.org/drawingml/2006/table">
            <a:tbl>
              <a:tblPr firstRow="1" firstCol="1" bandRow="1">
                <a:tableStyleId>{72833802-FEF1-4C79-8D5D-14CF1EAF98D9}</a:tableStyleId>
              </a:tblPr>
              <a:tblGrid>
                <a:gridCol w="382109">
                  <a:extLst>
                    <a:ext uri="{9D8B030D-6E8A-4147-A177-3AD203B41FA5}">
                      <a16:colId xmlns:a16="http://schemas.microsoft.com/office/drawing/2014/main" val="228477447"/>
                    </a:ext>
                  </a:extLst>
                </a:gridCol>
                <a:gridCol w="1119049">
                  <a:extLst>
                    <a:ext uri="{9D8B030D-6E8A-4147-A177-3AD203B41FA5}">
                      <a16:colId xmlns:a16="http://schemas.microsoft.com/office/drawing/2014/main" val="1371405686"/>
                    </a:ext>
                  </a:extLst>
                </a:gridCol>
                <a:gridCol w="1596991">
                  <a:extLst>
                    <a:ext uri="{9D8B030D-6E8A-4147-A177-3AD203B41FA5}">
                      <a16:colId xmlns:a16="http://schemas.microsoft.com/office/drawing/2014/main" val="2405819173"/>
                    </a:ext>
                  </a:extLst>
                </a:gridCol>
                <a:gridCol w="760491">
                  <a:extLst>
                    <a:ext uri="{9D8B030D-6E8A-4147-A177-3AD203B41FA5}">
                      <a16:colId xmlns:a16="http://schemas.microsoft.com/office/drawing/2014/main" val="2978578552"/>
                    </a:ext>
                  </a:extLst>
                </a:gridCol>
                <a:gridCol w="923454">
                  <a:extLst>
                    <a:ext uri="{9D8B030D-6E8A-4147-A177-3AD203B41FA5}">
                      <a16:colId xmlns:a16="http://schemas.microsoft.com/office/drawing/2014/main" val="3996635807"/>
                    </a:ext>
                  </a:extLst>
                </a:gridCol>
                <a:gridCol w="533278">
                  <a:extLst>
                    <a:ext uri="{9D8B030D-6E8A-4147-A177-3AD203B41FA5}">
                      <a16:colId xmlns:a16="http://schemas.microsoft.com/office/drawing/2014/main" val="2876246680"/>
                    </a:ext>
                  </a:extLst>
                </a:gridCol>
                <a:gridCol w="947118">
                  <a:extLst>
                    <a:ext uri="{9D8B030D-6E8A-4147-A177-3AD203B41FA5}">
                      <a16:colId xmlns:a16="http://schemas.microsoft.com/office/drawing/2014/main" val="3665873939"/>
                    </a:ext>
                  </a:extLst>
                </a:gridCol>
                <a:gridCol w="528597">
                  <a:extLst>
                    <a:ext uri="{9D8B030D-6E8A-4147-A177-3AD203B41FA5}">
                      <a16:colId xmlns:a16="http://schemas.microsoft.com/office/drawing/2014/main" val="256641956"/>
                    </a:ext>
                  </a:extLst>
                </a:gridCol>
                <a:gridCol w="1430448">
                  <a:extLst>
                    <a:ext uri="{9D8B030D-6E8A-4147-A177-3AD203B41FA5}">
                      <a16:colId xmlns:a16="http://schemas.microsoft.com/office/drawing/2014/main" val="84985835"/>
                    </a:ext>
                  </a:extLst>
                </a:gridCol>
                <a:gridCol w="1296707">
                  <a:extLst>
                    <a:ext uri="{9D8B030D-6E8A-4147-A177-3AD203B41FA5}">
                      <a16:colId xmlns:a16="http://schemas.microsoft.com/office/drawing/2014/main" val="1753655249"/>
                    </a:ext>
                  </a:extLst>
                </a:gridCol>
              </a:tblGrid>
              <a:tr h="0">
                <a:tc>
                  <a:txBody>
                    <a:bodyPr/>
                    <a:lstStyle/>
                    <a:p>
                      <a:pPr marL="0" marR="0" algn="just">
                        <a:lnSpc>
                          <a:spcPct val="107000"/>
                        </a:lnSpc>
                        <a:spcAft>
                          <a:spcPts val="800"/>
                        </a:spcAft>
                      </a:pPr>
                      <a:r>
                        <a:rPr lang="ro-RO" sz="1050" dirty="0">
                          <a:effectLst/>
                        </a:rPr>
                        <a:t> </a:t>
                      </a:r>
                      <a:endParaRPr lang="en-US" sz="1050" dirty="0">
                        <a:effectLst/>
                      </a:endParaRPr>
                    </a:p>
                    <a:p>
                      <a:pPr marL="0" marR="0" algn="just">
                        <a:lnSpc>
                          <a:spcPct val="107000"/>
                        </a:lnSpc>
                        <a:spcAft>
                          <a:spcPts val="800"/>
                        </a:spcAft>
                      </a:pPr>
                      <a:r>
                        <a:rPr lang="ro-RO" sz="1050" dirty="0">
                          <a:effectLst/>
                        </a:rPr>
                        <a:t>Nr. </a:t>
                      </a:r>
                      <a:r>
                        <a:rPr lang="ro-RO" sz="1050" dirty="0" err="1">
                          <a:effectLst/>
                        </a:rPr>
                        <a:t>Crt</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Aft>
                          <a:spcPts val="800"/>
                        </a:spcAft>
                      </a:pPr>
                      <a:r>
                        <a:rPr lang="ro-RO" sz="1050">
                          <a:effectLst/>
                        </a:rPr>
                        <a:t>Cod serviciu social, cf. Nomencl. Serv.sociale</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Aft>
                          <a:spcPts val="800"/>
                        </a:spcAft>
                      </a:pPr>
                      <a:r>
                        <a:rPr lang="ro-RO" sz="1050" dirty="0">
                          <a:effectLst/>
                        </a:rPr>
                        <a:t>Denumirea serviciului social</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Aft>
                          <a:spcPts val="800"/>
                        </a:spcAft>
                      </a:pPr>
                      <a:r>
                        <a:rPr lang="ro-RO" sz="1050" dirty="0">
                          <a:effectLst/>
                        </a:rPr>
                        <a:t>Capacitate</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Aft>
                          <a:spcPts val="800"/>
                        </a:spcAft>
                      </a:pPr>
                      <a:r>
                        <a:rPr lang="ro-RO" sz="1050">
                          <a:effectLst/>
                        </a:rPr>
                        <a:t>Grad de ocupare</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5">
                  <a:txBody>
                    <a:bodyPr/>
                    <a:lstStyle/>
                    <a:p>
                      <a:pPr marL="0" marR="0" algn="just">
                        <a:lnSpc>
                          <a:spcPct val="107000"/>
                        </a:lnSpc>
                        <a:spcAft>
                          <a:spcPts val="800"/>
                        </a:spcAft>
                      </a:pPr>
                      <a:r>
                        <a:rPr lang="ro-RO" sz="1050" dirty="0">
                          <a:effectLst/>
                        </a:rPr>
                        <a:t>Bugetele estimate pe surse de </a:t>
                      </a:r>
                      <a:r>
                        <a:rPr lang="ro-RO" sz="1050" dirty="0" err="1">
                          <a:effectLst/>
                        </a:rPr>
                        <a:t>finanţare</a:t>
                      </a:r>
                      <a:r>
                        <a:rPr lang="ro-RO" sz="1050" dirty="0">
                          <a:effectLst/>
                        </a:rPr>
                        <a:t>, pentru serviciile sociale existente (mii lei):</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16163986"/>
                  </a:ext>
                </a:extLst>
              </a:tr>
              <a:tr h="636905">
                <a:tc gridSpan="5">
                  <a:txBody>
                    <a:bodyPr/>
                    <a:lstStyle/>
                    <a:p>
                      <a:pPr marL="0" marR="0" algn="just">
                        <a:lnSpc>
                          <a:spcPct val="107000"/>
                        </a:lnSpc>
                        <a:spcAft>
                          <a:spcPts val="800"/>
                        </a:spcAft>
                      </a:pPr>
                      <a:r>
                        <a:rPr lang="ro-RO" sz="1050" dirty="0">
                          <a:effectLst/>
                        </a:rPr>
                        <a:t> </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just">
                        <a:lnSpc>
                          <a:spcPct val="107000"/>
                        </a:lnSpc>
                        <a:spcAft>
                          <a:spcPts val="800"/>
                        </a:spcAft>
                      </a:pPr>
                      <a:r>
                        <a:rPr lang="ro-RO" sz="1050" dirty="0">
                          <a:effectLst/>
                        </a:rPr>
                        <a:t>Buget local</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Aft>
                          <a:spcPts val="800"/>
                        </a:spcAft>
                      </a:pPr>
                      <a:r>
                        <a:rPr lang="ro-RO" sz="1050" dirty="0">
                          <a:effectLst/>
                        </a:rPr>
                        <a:t>Buget </a:t>
                      </a:r>
                      <a:r>
                        <a:rPr lang="ro-RO" sz="1050" dirty="0" err="1">
                          <a:effectLst/>
                        </a:rPr>
                        <a:t>judeţean</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Aft>
                          <a:spcPts val="800"/>
                        </a:spcAft>
                      </a:pPr>
                      <a:r>
                        <a:rPr lang="ro-RO" sz="1050" dirty="0">
                          <a:effectLst/>
                        </a:rPr>
                        <a:t>Buget de stat</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Aft>
                          <a:spcPts val="800"/>
                        </a:spcAft>
                      </a:pPr>
                      <a:r>
                        <a:rPr lang="ro-RO" sz="1050" dirty="0">
                          <a:effectLst/>
                        </a:rPr>
                        <a:t>Contribuție beneficiari</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Aft>
                          <a:spcPts val="800"/>
                        </a:spcAft>
                      </a:pPr>
                      <a:r>
                        <a:rPr lang="ro-RO" sz="1050" dirty="0">
                          <a:effectLst/>
                        </a:rPr>
                        <a:t>Alte surse(fonduri externe)</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49285210"/>
                  </a:ext>
                </a:extLst>
              </a:tr>
            </a:tbl>
          </a:graphicData>
        </a:graphic>
      </p:graphicFrame>
    </p:spTree>
    <p:extLst>
      <p:ext uri="{BB962C8B-B14F-4D97-AF65-F5344CB8AC3E}">
        <p14:creationId xmlns:p14="http://schemas.microsoft.com/office/powerpoint/2010/main" val="156908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BB774-6DE7-D43F-0AE4-051764E70C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E515AC-27B6-BC3F-0C83-3B16AF16161D}"/>
              </a:ext>
            </a:extLst>
          </p:cNvPr>
          <p:cNvSpPr>
            <a:spLocks noGrp="1"/>
          </p:cNvSpPr>
          <p:nvPr>
            <p:ph type="title"/>
          </p:nvPr>
        </p:nvSpPr>
        <p:spPr>
          <a:noFill/>
        </p:spPr>
        <p:txBody>
          <a:bodyPr anchor="ctr"/>
          <a:lstStyle/>
          <a:p>
            <a:r>
              <a:rPr lang="en-US" dirty="0" err="1"/>
              <a:t>Continut</a:t>
            </a:r>
            <a:endParaRPr lang="en-US" dirty="0"/>
          </a:p>
        </p:txBody>
      </p:sp>
      <p:sp>
        <p:nvSpPr>
          <p:cNvPr id="3" name="Content Placeholder 2">
            <a:extLst>
              <a:ext uri="{FF2B5EF4-FFF2-40B4-BE49-F238E27FC236}">
                <a16:creationId xmlns:a16="http://schemas.microsoft.com/office/drawing/2014/main" id="{3AECC4A8-D6E2-CB50-8FDF-AAD4BAC0BBB8}"/>
              </a:ext>
            </a:extLst>
          </p:cNvPr>
          <p:cNvSpPr>
            <a:spLocks noGrp="1"/>
          </p:cNvSpPr>
          <p:nvPr>
            <p:ph sz="quarter" idx="13"/>
          </p:nvPr>
        </p:nvSpPr>
        <p:spPr>
          <a:xfrm>
            <a:off x="838200" y="1777777"/>
            <a:ext cx="9556531" cy="4345211"/>
          </a:xfrm>
          <a:noFill/>
        </p:spPr>
        <p:txBody>
          <a:bodyPr vert="horz" lIns="91440" tIns="45720" rIns="91440" bIns="45720" rtlCol="0" anchor="t">
            <a:noAutofit/>
          </a:bodyPr>
          <a:lstStyle/>
          <a:p>
            <a:pPr marL="342900" marR="0" lvl="0" indent="-342900" algn="just">
              <a:lnSpc>
                <a:spcPct val="115000"/>
              </a:lnSpc>
              <a:spcAft>
                <a:spcPts val="1000"/>
              </a:spcAft>
              <a:buFont typeface="+mj-lt"/>
              <a:buAutoNum type="arabicPeriod"/>
            </a:pPr>
            <a:r>
              <a:rPr lang="ro-RO" sz="2800" dirty="0">
                <a:effectLst/>
                <a:latin typeface="Times New Roman" panose="02020603050405020304" pitchFamily="18" charset="0"/>
                <a:ea typeface="Calibri" panose="020F0502020204030204" pitchFamily="34" charset="0"/>
                <a:cs typeface="Times New Roman" panose="02020603050405020304" pitchFamily="18" charset="0"/>
              </a:rPr>
              <a:t>Date privind administrarea, </a:t>
            </a:r>
            <a:r>
              <a:rPr lang="ro-RO" sz="2800" dirty="0" err="1">
                <a:effectLst/>
                <a:latin typeface="Times New Roman" panose="02020603050405020304" pitchFamily="18" charset="0"/>
                <a:ea typeface="Calibri" panose="020F0502020204030204" pitchFamily="34" charset="0"/>
                <a:cs typeface="Times New Roman" panose="02020603050405020304" pitchFamily="18" charset="0"/>
              </a:rPr>
              <a:t>înfiinţarea</a:t>
            </a:r>
            <a:r>
              <a:rPr lang="ro-RO"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28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ro-RO"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2800" dirty="0" err="1">
                <a:effectLst/>
                <a:latin typeface="Times New Roman" panose="02020603050405020304" pitchFamily="18" charset="0"/>
                <a:ea typeface="Calibri" panose="020F0502020204030204" pitchFamily="34" charset="0"/>
                <a:cs typeface="Times New Roman" panose="02020603050405020304" pitchFamily="18" charset="0"/>
              </a:rPr>
              <a:t>finanţarea</a:t>
            </a:r>
            <a:r>
              <a:rPr lang="ro-RO" sz="2800" dirty="0">
                <a:effectLst/>
                <a:latin typeface="Times New Roman" panose="02020603050405020304" pitchFamily="18" charset="0"/>
                <a:ea typeface="Calibri" panose="020F0502020204030204" pitchFamily="34" charset="0"/>
                <a:cs typeface="Times New Roman" panose="02020603050405020304" pitchFamily="18" charset="0"/>
              </a:rPr>
              <a:t> serviciilor sociale – capitolul 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Aft>
                <a:spcPts val="1000"/>
              </a:spcAft>
              <a:buFont typeface="+mj-lt"/>
              <a:buAutoNum type="arabicPeriod"/>
            </a:pPr>
            <a:r>
              <a:rPr lang="ro-RO" sz="2800" dirty="0">
                <a:effectLst/>
                <a:latin typeface="Times New Roman" panose="02020603050405020304" pitchFamily="18" charset="0"/>
                <a:ea typeface="Calibri" panose="020F0502020204030204" pitchFamily="34" charset="0"/>
                <a:cs typeface="Times New Roman" panose="02020603050405020304" pitchFamily="18" charset="0"/>
              </a:rPr>
              <a:t>Planificarea </a:t>
            </a:r>
            <a:r>
              <a:rPr lang="ro-RO" sz="2800" dirty="0" err="1">
                <a:effectLst/>
                <a:latin typeface="Times New Roman" panose="02020603050405020304" pitchFamily="18" charset="0"/>
                <a:ea typeface="Calibri" panose="020F0502020204030204" pitchFamily="34" charset="0"/>
                <a:cs typeface="Times New Roman" panose="02020603050405020304" pitchFamily="18" charset="0"/>
              </a:rPr>
              <a:t>activităţilor</a:t>
            </a:r>
            <a:r>
              <a:rPr lang="ro-RO" sz="2800" dirty="0">
                <a:effectLst/>
                <a:latin typeface="Times New Roman" panose="02020603050405020304" pitchFamily="18" charset="0"/>
                <a:ea typeface="Calibri" panose="020F0502020204030204" pitchFamily="34" charset="0"/>
                <a:cs typeface="Times New Roman" panose="02020603050405020304" pitchFamily="18" charset="0"/>
              </a:rPr>
              <a:t> de informare a publicului cu privire la serviciile sociale existente la nivel </a:t>
            </a:r>
            <a:r>
              <a:rPr lang="ro-RO" sz="2800" dirty="0" err="1">
                <a:effectLst/>
                <a:latin typeface="Times New Roman" panose="02020603050405020304" pitchFamily="18" charset="0"/>
                <a:ea typeface="Calibri" panose="020F0502020204030204" pitchFamily="34" charset="0"/>
                <a:cs typeface="Times New Roman" panose="02020603050405020304" pitchFamily="18" charset="0"/>
              </a:rPr>
              <a:t>judeţean</a:t>
            </a:r>
            <a:r>
              <a:rPr lang="ro-RO" sz="2800" dirty="0">
                <a:effectLst/>
                <a:latin typeface="Times New Roman" panose="02020603050405020304" pitchFamily="18" charset="0"/>
                <a:ea typeface="Calibri" panose="020F0502020204030204" pitchFamily="34" charset="0"/>
                <a:cs typeface="Times New Roman" panose="02020603050405020304" pitchFamily="18" charset="0"/>
              </a:rPr>
              <a:t> – capitolul II;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Aft>
                <a:spcPts val="1000"/>
              </a:spcAft>
              <a:buFont typeface="+mj-lt"/>
              <a:buAutoNum type="arabicPeriod"/>
            </a:pPr>
            <a:r>
              <a:rPr lang="ro-RO" sz="2800" dirty="0">
                <a:effectLst/>
                <a:latin typeface="Times New Roman" panose="02020603050405020304" pitchFamily="18" charset="0"/>
                <a:ea typeface="Calibri" panose="020F0502020204030204" pitchFamily="34" charset="0"/>
                <a:cs typeface="Times New Roman" panose="02020603050405020304" pitchFamily="18" charset="0"/>
              </a:rPr>
              <a:t>Programul de formare </a:t>
            </a:r>
            <a:r>
              <a:rPr lang="ro-RO" sz="28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ro-RO" sz="2800" dirty="0">
                <a:effectLst/>
                <a:latin typeface="Times New Roman" panose="02020603050405020304" pitchFamily="18" charset="0"/>
                <a:ea typeface="Calibri" panose="020F0502020204030204" pitchFamily="34" charset="0"/>
                <a:cs typeface="Times New Roman" panose="02020603050405020304" pitchFamily="18" charset="0"/>
              </a:rPr>
              <a:t> îndrumare metodologică a personalului care lucrează în domeniul serviciilor sociale – capitolul III.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477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C34696A-98EA-AE55-66B3-671C7D1902C6}"/>
              </a:ext>
            </a:extLst>
          </p:cNvPr>
          <p:cNvSpPr>
            <a:spLocks noGrp="1"/>
          </p:cNvSpPr>
          <p:nvPr>
            <p:ph type="title"/>
          </p:nvPr>
        </p:nvSpPr>
        <p:spPr/>
        <p:txBody>
          <a:bodyPr/>
          <a:lstStyle/>
          <a:p>
            <a:r>
              <a:rPr lang="ro-RO"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Servicii sociale propuse spre a fi </a:t>
            </a:r>
            <a:r>
              <a:rPr lang="ro-RO" sz="1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înfiinţate</a:t>
            </a:r>
            <a:br>
              <a:rPr lang="ro-RO" sz="1800" dirty="0">
                <a:effectLst/>
                <a:latin typeface="Calibri" panose="020F0502020204030204" pitchFamily="34" charset="0"/>
                <a:ea typeface="Calibri" panose="020F0502020204030204" pitchFamily="34" charset="0"/>
                <a:cs typeface="Times New Roman" panose="02020603050405020304" pitchFamily="18" charset="0"/>
              </a:rPr>
            </a:br>
            <a:endParaRPr lang="ro-RO" dirty="0"/>
          </a:p>
        </p:txBody>
      </p:sp>
      <p:sp>
        <p:nvSpPr>
          <p:cNvPr id="3" name="Substituent conținut 2">
            <a:extLst>
              <a:ext uri="{FF2B5EF4-FFF2-40B4-BE49-F238E27FC236}">
                <a16:creationId xmlns:a16="http://schemas.microsoft.com/office/drawing/2014/main" id="{56FA1616-C6EE-A078-3862-B78959CB07F0}"/>
              </a:ext>
            </a:extLst>
          </p:cNvPr>
          <p:cNvSpPr>
            <a:spLocks noGrp="1"/>
          </p:cNvSpPr>
          <p:nvPr>
            <p:ph idx="1"/>
          </p:nvPr>
        </p:nvSpPr>
        <p:spPr/>
        <p:txBody>
          <a:bodyPr/>
          <a:lstStyle/>
          <a:p>
            <a:pPr marL="342900" lvl="0" indent="-342900" algn="just">
              <a:buFont typeface="Times New Roman" panose="02020603050405020304" pitchFamily="18" charset="0"/>
              <a:buChar char="-"/>
            </a:pPr>
            <a:r>
              <a:rPr lang="ro-RO" sz="1800" dirty="0">
                <a:latin typeface="Arial" panose="020B0604020202020204" pitchFamily="34" charset="0"/>
                <a:ea typeface="Times New Roman" panose="02020603050405020304" pitchFamily="18" charset="0"/>
              </a:rPr>
              <a:t>D</a:t>
            </a:r>
            <a:r>
              <a:rPr lang="ro-RO" sz="1800" dirty="0">
                <a:effectLst/>
                <a:latin typeface="Arial" panose="020B0604020202020204" pitchFamily="34" charset="0"/>
                <a:ea typeface="Times New Roman" panose="02020603050405020304" pitchFamily="18" charset="0"/>
              </a:rPr>
              <a:t>ouă cereri de finanțare  în cadrul apelului de proiecte finanțat prin Programul Incluziune și Demnitate Socială 2021-2027, Prioritatea P07. Sprijin pentru persoanele cu dizabilități; Apel de proiecte “Dezvoltarea de servicii de îngrijire și suport de calitate pentru persoanele cu dizabilități și îngrijitorii acestora, în centre respiro”. </a:t>
            </a:r>
          </a:p>
          <a:p>
            <a:pPr marL="342900" lvl="0" indent="-342900" algn="just">
              <a:buFont typeface="Times New Roman" panose="02020603050405020304" pitchFamily="18" charset="0"/>
              <a:buChar char="-"/>
            </a:pPr>
            <a:r>
              <a:rPr lang="ro-RO" sz="1800" dirty="0">
                <a:effectLst/>
                <a:latin typeface="Arial" panose="020B0604020202020204" pitchFamily="34" charset="0"/>
                <a:ea typeface="Times New Roman" panose="02020603050405020304" pitchFamily="18" charset="0"/>
              </a:rPr>
              <a:t>Proiectele vizează:  		construirea/</a:t>
            </a:r>
            <a:r>
              <a:rPr lang="ro-RO" sz="1800" dirty="0" err="1">
                <a:effectLst/>
                <a:latin typeface="Arial" panose="020B0604020202020204" pitchFamily="34" charset="0"/>
                <a:ea typeface="Times New Roman" panose="02020603050405020304" pitchFamily="18" charset="0"/>
              </a:rPr>
              <a:t>modenizarea</a:t>
            </a:r>
            <a:r>
              <a:rPr lang="ro-RO" sz="1800" dirty="0">
                <a:effectLst/>
                <a:latin typeface="Arial" panose="020B0604020202020204" pitchFamily="34" charset="0"/>
                <a:ea typeface="Times New Roman" panose="02020603050405020304" pitchFamily="18" charset="0"/>
              </a:rPr>
              <a:t>/reabilitarea de  centre respiro pentru asigurarea infrastructurii necesare dezvoltării/înființării de servicii specializate pentru persoane cu dizabilități si anume două construcții noi- în localitatea Satu Mare, respectiv Tășnad pentru furnizarea serviciilor destinate persoanelor cu dizabilități;</a:t>
            </a:r>
            <a:r>
              <a:rPr lang="ro-RO" sz="1800" dirty="0">
                <a:effectLst/>
                <a:latin typeface="Times New Roman" panose="02020603050405020304" pitchFamily="18" charset="0"/>
                <a:ea typeface="Times New Roman" panose="02020603050405020304" pitchFamily="18" charset="0"/>
              </a:rPr>
              <a:t> </a:t>
            </a:r>
            <a:endParaRPr lang="ro-RO" sz="1800" dirty="0">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r>
              <a:rPr lang="ro-RO" sz="1800" b="1" dirty="0">
                <a:effectLst/>
                <a:latin typeface="Times New Roman" panose="02020603050405020304" pitchFamily="18" charset="0"/>
                <a:ea typeface="Times New Roman" panose="02020603050405020304" pitchFamily="18" charset="0"/>
              </a:rPr>
              <a:t>Capacitatea acestor servicii sociale va fi de </a:t>
            </a:r>
            <a:r>
              <a:rPr lang="ro-RO" sz="1800" b="1" dirty="0">
                <a:effectLst/>
                <a:latin typeface="Arial" panose="020B0604020202020204" pitchFamily="34" charset="0"/>
                <a:ea typeface="Times New Roman" panose="02020603050405020304" pitchFamily="18" charset="0"/>
              </a:rPr>
              <a:t> 10 locuri suma alocata pentru </a:t>
            </a:r>
            <a:r>
              <a:rPr lang="ro-RO" sz="1800" b="1" dirty="0" err="1">
                <a:effectLst/>
                <a:latin typeface="Arial" panose="020B0604020202020204" pitchFamily="34" charset="0"/>
                <a:ea typeface="Times New Roman" panose="02020603050405020304" pitchFamily="18" charset="0"/>
              </a:rPr>
              <a:t>construtii</a:t>
            </a:r>
            <a:r>
              <a:rPr lang="ro-RO" sz="1800" b="1" dirty="0">
                <a:effectLst/>
                <a:latin typeface="Arial" panose="020B0604020202020204" pitchFamily="34" charset="0"/>
                <a:ea typeface="Times New Roman" panose="02020603050405020304" pitchFamily="18" charset="0"/>
              </a:rPr>
              <a:t> este de 500.000 </a:t>
            </a:r>
            <a:r>
              <a:rPr lang="ro-RO" sz="1800" b="1" dirty="0" err="1">
                <a:effectLst/>
                <a:latin typeface="Arial" panose="020B0604020202020204" pitchFamily="34" charset="0"/>
                <a:ea typeface="Times New Roman" panose="02020603050405020304" pitchFamily="18" charset="0"/>
              </a:rPr>
              <a:t>Eur</a:t>
            </a:r>
            <a:r>
              <a:rPr lang="ro-RO" sz="1800" b="1" dirty="0">
                <a:latin typeface="Arial" panose="020B0604020202020204" pitchFamily="34" charset="0"/>
                <a:ea typeface="Times New Roman" panose="02020603050405020304" pitchFamily="18" charset="0"/>
              </a:rPr>
              <a:t>/serviciu social</a:t>
            </a:r>
            <a:endParaRPr lang="ro-RO" sz="1800" b="1" dirty="0">
              <a:effectLst/>
              <a:latin typeface="Times New Roman" panose="02020603050405020304" pitchFamily="18" charset="0"/>
              <a:ea typeface="Times New Roman" panose="02020603050405020304" pitchFamily="18" charset="0"/>
            </a:endParaRPr>
          </a:p>
          <a:p>
            <a:endParaRPr lang="ro-RO" dirty="0"/>
          </a:p>
        </p:txBody>
      </p:sp>
    </p:spTree>
    <p:extLst>
      <p:ext uri="{BB962C8B-B14F-4D97-AF65-F5344CB8AC3E}">
        <p14:creationId xmlns:p14="http://schemas.microsoft.com/office/powerpoint/2010/main" val="4278227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F382B3C-4219-DB9C-7FAE-4C89690576C6}"/>
              </a:ext>
            </a:extLst>
          </p:cNvPr>
          <p:cNvSpPr>
            <a:spLocks noGrp="1"/>
          </p:cNvSpPr>
          <p:nvPr>
            <p:ph type="ctrTitle"/>
          </p:nvPr>
        </p:nvSpPr>
        <p:spPr>
          <a:xfrm>
            <a:off x="2815928" y="1349825"/>
            <a:ext cx="6760691" cy="4510201"/>
          </a:xfrm>
        </p:spPr>
        <p:txBody>
          <a:bodyPr/>
          <a:lstStyle/>
          <a:p>
            <a:pPr marL="0" marR="0">
              <a:lnSpc>
                <a:spcPct val="107000"/>
              </a:lnSpc>
              <a:spcAft>
                <a:spcPts val="800"/>
              </a:spcAft>
            </a:pPr>
            <a:r>
              <a:rPr lang="en-GB" sz="1800" b="1" dirty="0" err="1">
                <a:effectLst/>
                <a:latin typeface="Times New Roman" panose="02020603050405020304" pitchFamily="18" charset="0"/>
                <a:ea typeface="Times New Roman" panose="02020603050405020304" pitchFamily="18" charset="0"/>
                <a:cs typeface="Times New Roman" panose="02020603050405020304" pitchFamily="18" charset="0"/>
              </a:rPr>
              <a:t>Programul</a:t>
            </a: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dirty="0" err="1">
                <a:effectLst/>
                <a:latin typeface="Times New Roman" panose="02020603050405020304" pitchFamily="18" charset="0"/>
                <a:ea typeface="Times New Roman" panose="02020603050405020304" pitchFamily="18" charset="0"/>
                <a:cs typeface="Times New Roman" panose="02020603050405020304" pitchFamily="18" charset="0"/>
              </a:rPr>
              <a:t>anual</a:t>
            </a: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GB" sz="1800" b="1" dirty="0" err="1">
                <a:effectLst/>
                <a:latin typeface="Times New Roman" panose="02020603050405020304" pitchFamily="18" charset="0"/>
                <a:ea typeface="Times New Roman" panose="02020603050405020304" pitchFamily="18" charset="0"/>
                <a:cs typeface="Times New Roman" panose="02020603050405020304" pitchFamily="18" charset="0"/>
              </a:rPr>
              <a:t>contractare</a:t>
            </a: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GB" sz="1800" b="1" dirty="0" err="1">
                <a:effectLst/>
                <a:latin typeface="Times New Roman" panose="02020603050405020304" pitchFamily="18" charset="0"/>
                <a:ea typeface="Times New Roman" panose="02020603050405020304" pitchFamily="18" charset="0"/>
                <a:cs typeface="Times New Roman" panose="02020603050405020304" pitchFamily="18" charset="0"/>
              </a:rPr>
              <a:t>serviciilor</a:t>
            </a: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dirty="0" err="1">
                <a:effectLst/>
                <a:latin typeface="Times New Roman" panose="02020603050405020304" pitchFamily="18" charset="0"/>
                <a:ea typeface="Times New Roman" panose="02020603050405020304" pitchFamily="18" charset="0"/>
                <a:cs typeface="Times New Roman" panose="02020603050405020304" pitchFamily="18" charset="0"/>
              </a:rPr>
              <a:t>sociale</a:t>
            </a: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 din </a:t>
            </a:r>
            <a:r>
              <a:rPr lang="en-GB" sz="1800" b="1" dirty="0" err="1">
                <a:effectLst/>
                <a:latin typeface="Times New Roman" panose="02020603050405020304" pitchFamily="18" charset="0"/>
                <a:ea typeface="Times New Roman" panose="02020603050405020304" pitchFamily="18" charset="0"/>
                <a:cs typeface="Times New Roman" panose="02020603050405020304" pitchFamily="18" charset="0"/>
              </a:rPr>
              <a:t>fonduri</a:t>
            </a: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dirty="0" err="1">
                <a:effectLst/>
                <a:latin typeface="Times New Roman" panose="02020603050405020304" pitchFamily="18" charset="0"/>
                <a:ea typeface="Times New Roman" panose="02020603050405020304" pitchFamily="18" charset="0"/>
                <a:cs typeface="Times New Roman" panose="02020603050405020304" pitchFamily="18" charset="0"/>
              </a:rPr>
              <a:t>publice</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în</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baza</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Legii</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nr. 350/2005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privind</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regimul</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finanţărilor</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nerambursabile</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din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fonduri</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publice</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alocate</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pentru</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activităţi</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nonprofit de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interes</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general, cu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modificările</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şi</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completările</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ulterioare</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3" name="Subtitlu 2">
            <a:extLst>
              <a:ext uri="{FF2B5EF4-FFF2-40B4-BE49-F238E27FC236}">
                <a16:creationId xmlns:a16="http://schemas.microsoft.com/office/drawing/2014/main" id="{A66660DC-0CBC-E677-7F38-D7F07C8E5CF4}"/>
              </a:ext>
            </a:extLst>
          </p:cNvPr>
          <p:cNvSpPr>
            <a:spLocks noGrp="1"/>
          </p:cNvSpPr>
          <p:nvPr>
            <p:ph type="subTitle" idx="1"/>
          </p:nvPr>
        </p:nvSpPr>
        <p:spPr/>
        <p:txBody>
          <a:bodyPr/>
          <a:lstStyle/>
          <a:p>
            <a:r>
              <a:rPr lang="en-GB" dirty="0" err="1">
                <a:latin typeface="Times New Roman" panose="02020603050405020304" pitchFamily="18" charset="0"/>
                <a:ea typeface="Times New Roman" panose="02020603050405020304" pitchFamily="18" charset="0"/>
                <a:cs typeface="Times New Roman" panose="02020603050405020304" pitchFamily="18" charset="0"/>
              </a:rPr>
              <a:t>Domeniile</a:t>
            </a:r>
            <a:r>
              <a:rPr lang="en-GB" dirty="0">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prioritare</a:t>
            </a:r>
            <a:r>
              <a:rPr lang="en-GB" dirty="0">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în</a:t>
            </a:r>
            <a:r>
              <a:rPr lang="en-GB" dirty="0">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vederea</a:t>
            </a:r>
            <a:r>
              <a:rPr lang="en-GB" dirty="0">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cofinanțării</a:t>
            </a:r>
            <a:r>
              <a:rPr lang="en-GB" dirty="0">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serviciilor</a:t>
            </a:r>
            <a:r>
              <a:rPr lang="en-GB" dirty="0">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sociale</a:t>
            </a:r>
            <a:r>
              <a:rPr lang="en-GB" dirty="0">
                <a:latin typeface="Times New Roman" panose="02020603050405020304" pitchFamily="18" charset="0"/>
                <a:ea typeface="Times New Roman" panose="02020603050405020304" pitchFamily="18" charset="0"/>
                <a:cs typeface="Times New Roman" panose="02020603050405020304" pitchFamily="18" charset="0"/>
              </a:rPr>
              <a:t> conform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Legii</a:t>
            </a:r>
            <a:r>
              <a:rPr lang="en-GB" dirty="0">
                <a:latin typeface="Times New Roman" panose="02020603050405020304" pitchFamily="18" charset="0"/>
                <a:ea typeface="Times New Roman" panose="02020603050405020304" pitchFamily="18" charset="0"/>
                <a:cs typeface="Times New Roman" panose="02020603050405020304" pitchFamily="18" charset="0"/>
              </a:rPr>
              <a:t> 350/2005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reies</a:t>
            </a:r>
            <a:r>
              <a:rPr lang="en-GB" dirty="0">
                <a:latin typeface="Times New Roman" panose="02020603050405020304" pitchFamily="18" charset="0"/>
                <a:ea typeface="Times New Roman" panose="02020603050405020304" pitchFamily="18" charset="0"/>
                <a:cs typeface="Times New Roman" panose="02020603050405020304" pitchFamily="18" charset="0"/>
              </a:rPr>
              <a:t> din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diagnoza</a:t>
            </a:r>
            <a:r>
              <a:rPr lang="en-GB" dirty="0">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serviciilor</a:t>
            </a:r>
            <a:r>
              <a:rPr lang="en-GB" dirty="0">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sociale</a:t>
            </a:r>
            <a:r>
              <a:rPr lang="en-GB" dirty="0">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realizată</a:t>
            </a:r>
            <a:r>
              <a:rPr lang="en-GB" dirty="0">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în</a:t>
            </a:r>
            <a:r>
              <a:rPr lang="en-GB" dirty="0">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cadrul</a:t>
            </a:r>
            <a:r>
              <a:rPr lang="en-GB" dirty="0">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procesului</a:t>
            </a:r>
            <a:r>
              <a:rPr lang="en-GB" dirty="0">
                <a:latin typeface="Times New Roman" panose="02020603050405020304" pitchFamily="18" charset="0"/>
                <a:ea typeface="Times New Roman" panose="02020603050405020304" pitchFamily="18" charset="0"/>
                <a:cs typeface="Times New Roman" panose="02020603050405020304" pitchFamily="18" charset="0"/>
              </a:rPr>
              <a:t> de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elaborare</a:t>
            </a:r>
            <a:r>
              <a:rPr lang="en-GB" dirty="0">
                <a:latin typeface="Times New Roman" panose="02020603050405020304" pitchFamily="18" charset="0"/>
                <a:ea typeface="Times New Roman" panose="02020603050405020304" pitchFamily="18" charset="0"/>
                <a:cs typeface="Times New Roman" panose="02020603050405020304" pitchFamily="18" charset="0"/>
              </a:rPr>
              <a:t> a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Strategiei</a:t>
            </a:r>
            <a:r>
              <a:rPr lang="en-GB" dirty="0">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județene</a:t>
            </a:r>
            <a:r>
              <a:rPr lang="en-GB" dirty="0">
                <a:latin typeface="Times New Roman" panose="02020603050405020304" pitchFamily="18" charset="0"/>
                <a:ea typeface="Times New Roman" panose="02020603050405020304" pitchFamily="18" charset="0"/>
                <a:cs typeface="Times New Roman" panose="02020603050405020304" pitchFamily="18" charset="0"/>
              </a:rPr>
              <a:t> de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dezvoltare</a:t>
            </a:r>
            <a:r>
              <a:rPr lang="en-GB" dirty="0">
                <a:latin typeface="Times New Roman" panose="02020603050405020304" pitchFamily="18" charset="0"/>
                <a:ea typeface="Times New Roman" panose="02020603050405020304" pitchFamily="18" charset="0"/>
                <a:cs typeface="Times New Roman" panose="02020603050405020304" pitchFamily="18" charset="0"/>
              </a:rPr>
              <a:t> a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serviciilor</a:t>
            </a:r>
            <a:r>
              <a:rPr lang="en-GB" dirty="0">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sociale</a:t>
            </a:r>
            <a:r>
              <a:rPr lang="en-GB" dirty="0">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realizată</a:t>
            </a:r>
            <a:r>
              <a:rPr lang="en-GB" dirty="0">
                <a:latin typeface="Times New Roman" panose="02020603050405020304" pitchFamily="18" charset="0"/>
                <a:ea typeface="Times New Roman" panose="02020603050405020304" pitchFamily="18" charset="0"/>
                <a:cs typeface="Times New Roman" panose="02020603050405020304" pitchFamily="18" charset="0"/>
              </a:rPr>
              <a:t> de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către</a:t>
            </a:r>
            <a:r>
              <a:rPr lang="en-GB" dirty="0">
                <a:latin typeface="Times New Roman" panose="02020603050405020304" pitchFamily="18" charset="0"/>
                <a:ea typeface="Times New Roman" panose="02020603050405020304" pitchFamily="18" charset="0"/>
                <a:cs typeface="Times New Roman" panose="02020603050405020304" pitchFamily="18" charset="0"/>
              </a:rPr>
              <a:t> DGASPC Satu Mare. </a:t>
            </a:r>
            <a:br>
              <a:rPr lang="en-US"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1017835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6E807E5-675E-0470-7016-7DAD6EABD770}"/>
              </a:ext>
            </a:extLst>
          </p:cNvPr>
          <p:cNvSpPr>
            <a:spLocks noGrp="1"/>
          </p:cNvSpPr>
          <p:nvPr>
            <p:ph type="title"/>
          </p:nvPr>
        </p:nvSpPr>
        <p:spPr/>
        <p:txBody>
          <a:bodyPr/>
          <a:lstStyle/>
          <a:p>
            <a:r>
              <a:rPr lang="ro-RO"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DOMENIUL PRIORITAR – COPII</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3" name="Substituent conținut 2">
            <a:extLst>
              <a:ext uri="{FF2B5EF4-FFF2-40B4-BE49-F238E27FC236}">
                <a16:creationId xmlns:a16="http://schemas.microsoft.com/office/drawing/2014/main" id="{7D8A4857-C46C-0C08-ACAD-732C8E5DDF46}"/>
              </a:ext>
            </a:extLst>
          </p:cNvPr>
          <p:cNvSpPr>
            <a:spLocks noGrp="1"/>
          </p:cNvSpPr>
          <p:nvPr>
            <p:ph idx="1"/>
          </p:nvPr>
        </p:nvSpPr>
        <p:spPr/>
        <p:txBody>
          <a:bodyPr>
            <a:normAutofit fontScale="92500" lnSpcReduction="20000"/>
          </a:bodyPr>
          <a:lstStyle/>
          <a:p>
            <a:pPr marL="342900" marR="0" lvl="0" indent="-342900" algn="just">
              <a:lnSpc>
                <a:spcPct val="107000"/>
              </a:lnSpc>
              <a:spcAft>
                <a:spcPts val="800"/>
              </a:spcAft>
              <a:buFont typeface="+mj-lt"/>
              <a:buAutoNum type="alphaUcPeriod"/>
              <a:tabLst>
                <a:tab pos="90170" algn="l"/>
              </a:tabLst>
            </a:pPr>
            <a:r>
              <a:rPr lang="ro-RO"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Servicii sociale cu cazare: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Aft>
                <a:spcPts val="800"/>
              </a:spcAft>
              <a:buFont typeface="Arial" panose="020B0604020202020204" pitchFamily="34" charset="0"/>
              <a:buChar char="•"/>
              <a:tabLst>
                <a:tab pos="90170" algn="l"/>
              </a:tabLst>
            </a:pP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Centre rezidențiale pentru copii în sistemul de protecție specială – cod serviciu social: </a:t>
            </a:r>
            <a:r>
              <a:rPr lang="ro-RO"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8790CR-C-I</a:t>
            </a: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Centre rezidențiale pentru copilul separat temporar sau </a:t>
            </a:r>
            <a:r>
              <a:rPr lang="ro-RO"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defintiv</a:t>
            </a: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părinții săi: centre de plasament, case de tip familial, apartamente, etc.</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Aft>
                <a:spcPts val="800"/>
              </a:spcAft>
              <a:buFont typeface="+mj-lt"/>
              <a:buAutoNum type="alphaUcPeriod"/>
              <a:tabLst>
                <a:tab pos="90170" algn="l"/>
              </a:tabLst>
            </a:pPr>
            <a:r>
              <a:rPr lang="ro-RO"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Servicii sociale fără cazare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Aft>
                <a:spcPts val="800"/>
              </a:spcAft>
              <a:buFont typeface="Arial" panose="020B0604020202020204" pitchFamily="34" charset="0"/>
              <a:buChar char="•"/>
              <a:tabLst>
                <a:tab pos="90170" algn="l"/>
              </a:tabLst>
            </a:pP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Centre de zi pentru copii: copii în familie, copii separați sau în risc de separare de părinți – cod serviciu social: </a:t>
            </a:r>
            <a:r>
              <a:rPr lang="ro-RO"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8891-CZ-C-II - </a:t>
            </a: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centre de zi pentru copii aflați în situație de risc de separare de părinți.</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Aft>
                <a:spcPts val="1000"/>
              </a:spcAft>
              <a:buFont typeface="Arial" panose="020B0604020202020204" pitchFamily="34" charset="0"/>
              <a:buChar char="•"/>
              <a:tabLst>
                <a:tab pos="90170" algn="l"/>
              </a:tabLst>
            </a:pP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Centre de zi pentru copii: copii în familie, copii separați sau în risc de separare de părinți – cod serviciu social: </a:t>
            </a:r>
            <a:r>
              <a:rPr lang="ro-RO"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8891CZ-C-III - </a:t>
            </a: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centre de zi de recuperare pentru copii cu dizabilități</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Aft>
                <a:spcPts val="1000"/>
              </a:spcAft>
              <a:buFont typeface="Arial" panose="020B0604020202020204" pitchFamily="34" charset="0"/>
              <a:buChar char="•"/>
              <a:tabLst>
                <a:tab pos="90170" algn="l"/>
              </a:tabLst>
            </a:pP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Centre de zi pentru familie cu copii- cod serviciu social: </a:t>
            </a:r>
            <a:r>
              <a:rPr lang="ro-RO"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8899-CZ-F-I - </a:t>
            </a: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centre de zi pentru consiliere și sprijin pentru părinți și copii.</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85935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891E1C3-5B21-DE1C-02AD-8773E4747CE3}"/>
              </a:ext>
            </a:extLst>
          </p:cNvPr>
          <p:cNvSpPr>
            <a:spLocks noGrp="1"/>
          </p:cNvSpPr>
          <p:nvPr>
            <p:ph type="title"/>
          </p:nvPr>
        </p:nvSpPr>
        <p:spPr/>
        <p:txBody>
          <a:bodyPr/>
          <a:lstStyle/>
          <a:p>
            <a:r>
              <a:rPr lang="ro-RO"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DOMENIUL PRIORITAR – ADULȚI CU DIZABILITĂȚI</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3" name="Substituent conținut 2">
            <a:extLst>
              <a:ext uri="{FF2B5EF4-FFF2-40B4-BE49-F238E27FC236}">
                <a16:creationId xmlns:a16="http://schemas.microsoft.com/office/drawing/2014/main" id="{FE25E680-3C03-62A5-6F1C-67CFA76C3AE3}"/>
              </a:ext>
            </a:extLst>
          </p:cNvPr>
          <p:cNvSpPr>
            <a:spLocks noGrp="1"/>
          </p:cNvSpPr>
          <p:nvPr>
            <p:ph idx="1"/>
          </p:nvPr>
        </p:nvSpPr>
        <p:spPr/>
        <p:txBody>
          <a:bodyPr>
            <a:normAutofit fontScale="70000" lnSpcReduction="20000"/>
          </a:bodyPr>
          <a:lstStyle/>
          <a:p>
            <a:pPr marL="342900" marR="0" lvl="0" indent="-342900" algn="just">
              <a:lnSpc>
                <a:spcPct val="107000"/>
              </a:lnSpc>
              <a:spcAft>
                <a:spcPts val="800"/>
              </a:spcAft>
              <a:buFont typeface="+mj-lt"/>
              <a:buAutoNum type="alphaUcPeriod"/>
              <a:tabLst>
                <a:tab pos="90170" algn="l"/>
              </a:tabLst>
            </a:pPr>
            <a:r>
              <a:rPr lang="ro-RO"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Servicii sociale cu cazare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Aft>
                <a:spcPts val="800"/>
              </a:spcAft>
              <a:buFont typeface="Arial" panose="020B0604020202020204" pitchFamily="34" charset="0"/>
              <a:buChar char="•"/>
              <a:tabLst>
                <a:tab pos="90170" algn="l"/>
              </a:tabLst>
            </a:pP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Centre rezidențiale pentru persoane adulte cu dizabilități – cod serviciu social: </a:t>
            </a:r>
            <a:r>
              <a:rPr lang="ro-RO"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8790 CR-D-VII</a:t>
            </a: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(Locuințe protejate)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07000"/>
              </a:lnSpc>
              <a:spcAft>
                <a:spcPts val="800"/>
              </a:spcAft>
              <a:tabLst>
                <a:tab pos="90170" algn="l"/>
              </a:tabLst>
            </a:pP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Aft>
                <a:spcPts val="800"/>
              </a:spcAft>
              <a:buFont typeface="+mj-lt"/>
              <a:buAutoNum type="alphaUcPeriod"/>
              <a:tabLst>
                <a:tab pos="90170" algn="l"/>
              </a:tabLst>
            </a:pPr>
            <a:r>
              <a:rPr lang="ro-RO"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Servicii sociale fără cazare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Aft>
                <a:spcPts val="800"/>
              </a:spcAft>
              <a:buFont typeface="Arial" panose="020B0604020202020204" pitchFamily="34" charset="0"/>
              <a:buChar char="•"/>
              <a:tabLst>
                <a:tab pos="90170" algn="l"/>
              </a:tabLst>
            </a:pP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Centre de zi pentru persoane adulte cu dizabilități – cod serviciu social: </a:t>
            </a:r>
            <a:r>
              <a:rPr lang="ro-RO"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8899CZ-D-I -c</a:t>
            </a: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entre de zi</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Aft>
                <a:spcPts val="1000"/>
              </a:spcAft>
              <a:buFont typeface="Arial" panose="020B0604020202020204" pitchFamily="34" charset="0"/>
              <a:buChar char="•"/>
              <a:tabLst>
                <a:tab pos="90170" algn="l"/>
              </a:tabLst>
            </a:pP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Servicii de îngrijire la domiciliu pentru persoane vârstnice, persoane cu dizabilități, persoane aflate în situație de dependență – cod serviciu social</a:t>
            </a:r>
            <a:r>
              <a:rPr lang="ro-RO"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8810ID- I</a:t>
            </a: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-unități de îngrijire la domiciliu</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Aft>
                <a:spcPts val="1000"/>
              </a:spcAft>
              <a:buFont typeface="Arial" panose="020B0604020202020204" pitchFamily="34" charset="0"/>
              <a:buChar char="•"/>
              <a:tabLst>
                <a:tab pos="90170" algn="l"/>
              </a:tabLst>
            </a:pP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Servicii de îngrijire la domiciliu pentru persoane vârstnice, persoane cu dizabilități, persoane aflate în situație de dependență – cod serviciu social</a:t>
            </a:r>
            <a:r>
              <a:rPr lang="ro-RO"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8810ID- III -</a:t>
            </a: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servicii de îngrijiri la domiciliu pentru persoane adulte cu dizabilități</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Aft>
                <a:spcPts val="1000"/>
              </a:spcAft>
              <a:buFont typeface="Arial" panose="020B0604020202020204" pitchFamily="34" charset="0"/>
              <a:buChar char="•"/>
              <a:tabLst>
                <a:tab pos="90170" algn="l"/>
              </a:tabLst>
            </a:pP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Servicii de îngrijire la domiciliu pentru persoane vârstnice, persoane cu dizabilități, persoane aflate în situație de dependență – cod serviciu social</a:t>
            </a:r>
            <a:r>
              <a:rPr lang="ro-RO"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8810ID- V- </a:t>
            </a: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asistent personal profesionist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Aft>
                <a:spcPts val="1000"/>
              </a:spcAft>
              <a:buFont typeface="Arial" panose="020B0604020202020204" pitchFamily="34" charset="0"/>
              <a:buChar char="•"/>
              <a:tabLst>
                <a:tab pos="90170" algn="l"/>
              </a:tabLst>
            </a:pP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Servicii de îngrijire la domiciliu pentru persoane vârstnice, persoane cu dizabilități, persoane aflate în situație de dependență – cod serviciu social</a:t>
            </a:r>
            <a:r>
              <a:rPr lang="ro-RO"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8810ID- VI- </a:t>
            </a: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echipe mobile pentru persoane adulte cu dizabilități.</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05990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E17B7CA-4692-FE01-63AA-0E066A51CB44}"/>
              </a:ext>
            </a:extLst>
          </p:cNvPr>
          <p:cNvSpPr>
            <a:spLocks noGrp="1"/>
          </p:cNvSpPr>
          <p:nvPr>
            <p:ph type="title"/>
          </p:nvPr>
        </p:nvSpPr>
        <p:spPr/>
        <p:txBody>
          <a:bodyPr/>
          <a:lstStyle/>
          <a:p>
            <a:r>
              <a:rPr lang="ro-RO"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DOMENIUL PRIORITAR – PERSOANE VÂRSTNICE</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3" name="Substituent conținut 2">
            <a:extLst>
              <a:ext uri="{FF2B5EF4-FFF2-40B4-BE49-F238E27FC236}">
                <a16:creationId xmlns:a16="http://schemas.microsoft.com/office/drawing/2014/main" id="{F8C5DAC1-D608-3178-FD22-771399B58F25}"/>
              </a:ext>
            </a:extLst>
          </p:cNvPr>
          <p:cNvSpPr>
            <a:spLocks noGrp="1"/>
          </p:cNvSpPr>
          <p:nvPr>
            <p:ph idx="1"/>
          </p:nvPr>
        </p:nvSpPr>
        <p:spPr/>
        <p:txBody>
          <a:bodyPr/>
          <a:lstStyle/>
          <a:p>
            <a:pPr marL="342900" marR="0" lvl="0" indent="-342900" algn="just">
              <a:lnSpc>
                <a:spcPct val="107000"/>
              </a:lnSpc>
              <a:spcAft>
                <a:spcPts val="800"/>
              </a:spcAft>
              <a:buFont typeface="+mj-lt"/>
              <a:buAutoNum type="alphaUcPeriod"/>
              <a:tabLst>
                <a:tab pos="90170" algn="l"/>
              </a:tabLst>
            </a:pPr>
            <a:r>
              <a:rPr lang="ro-RO"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Servicii sociale cu cazare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Aft>
                <a:spcPts val="800"/>
              </a:spcAft>
              <a:buFont typeface="+mj-lt"/>
              <a:buAutoNum type="alphaUcPeriod"/>
              <a:tabLst>
                <a:tab pos="90170" algn="l"/>
              </a:tabLst>
            </a:pPr>
            <a:r>
              <a:rPr lang="ro-RO"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Servicii sociale fără cazare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Aft>
                <a:spcPts val="800"/>
              </a:spcAft>
              <a:buFont typeface="Arial" panose="020B0604020202020204" pitchFamily="34" charset="0"/>
              <a:buChar char="•"/>
              <a:tabLst>
                <a:tab pos="90170" algn="l"/>
              </a:tabLst>
            </a:pP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Servicii de îngrijire la domiciliu pentru persoane vârstnice, persoane cu dizabilități, persoane aflate în situație de dependență, cod serviciu social: </a:t>
            </a:r>
            <a:r>
              <a:rPr lang="ro-RO"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8810ID-I</a:t>
            </a: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-unități de îngrijire la domiciliu</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07000"/>
              </a:lnSpc>
              <a:spcAft>
                <a:spcPts val="800"/>
              </a:spcAft>
              <a:tabLst>
                <a:tab pos="90170" algn="l"/>
              </a:tabLst>
            </a:pP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Aft>
                <a:spcPts val="1200"/>
              </a:spcAft>
              <a:buFont typeface="Arial" panose="020B0604020202020204" pitchFamily="34" charset="0"/>
              <a:buChar char="•"/>
              <a:tabLst>
                <a:tab pos="90170" algn="l"/>
              </a:tabLst>
            </a:pP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Centre de zi pentru persoane vârstnice – cod </a:t>
            </a:r>
            <a:r>
              <a:rPr lang="ro-RO"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serviu</a:t>
            </a: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social: </a:t>
            </a:r>
            <a:r>
              <a:rPr lang="ro-RO"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8810CZ-V-I</a:t>
            </a: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-centre de zi de asistență și recuperare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Aft>
                <a:spcPts val="1200"/>
              </a:spcAft>
              <a:buFont typeface="Arial" panose="020B0604020202020204" pitchFamily="34" charset="0"/>
              <a:buChar char="•"/>
              <a:tabLst>
                <a:tab pos="90170" algn="l"/>
              </a:tabLst>
            </a:pP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Centre de zi pentru persoane vârstnice – cod serviciu social: </a:t>
            </a:r>
            <a:r>
              <a:rPr lang="ro-RO"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8810CZ-V-II</a:t>
            </a: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centre de zi de socializare si petrecere a timpului liber (tip club)</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78112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EA40B15-F7E6-7859-5A62-C035D6949EB7}"/>
              </a:ext>
            </a:extLst>
          </p:cNvPr>
          <p:cNvSpPr>
            <a:spLocks noGrp="1"/>
          </p:cNvSpPr>
          <p:nvPr>
            <p:ph type="title"/>
          </p:nvPr>
        </p:nvSpPr>
        <p:spPr/>
        <p:txBody>
          <a:bodyPr/>
          <a:lstStyle/>
          <a:p>
            <a:r>
              <a:rPr lang="ro-RO"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DOMENIU PRIORITAR- persoane în risc de sărăcie</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3" name="Substituent conținut 2">
            <a:extLst>
              <a:ext uri="{FF2B5EF4-FFF2-40B4-BE49-F238E27FC236}">
                <a16:creationId xmlns:a16="http://schemas.microsoft.com/office/drawing/2014/main" id="{B5D725DE-4F25-3C7F-E0F4-6E26773DC4F0}"/>
              </a:ext>
            </a:extLst>
          </p:cNvPr>
          <p:cNvSpPr>
            <a:spLocks noGrp="1"/>
          </p:cNvSpPr>
          <p:nvPr>
            <p:ph idx="1"/>
          </p:nvPr>
        </p:nvSpPr>
        <p:spPr/>
        <p:txBody>
          <a:bodyPr>
            <a:normAutofit fontScale="85000" lnSpcReduction="20000"/>
          </a:bodyPr>
          <a:lstStyle/>
          <a:p>
            <a:pPr marL="342900" marR="0" lvl="0" indent="-342900" algn="just">
              <a:lnSpc>
                <a:spcPct val="107000"/>
              </a:lnSpc>
              <a:spcAft>
                <a:spcPts val="800"/>
              </a:spcAft>
              <a:buFont typeface="+mj-lt"/>
              <a:buAutoNum type="alphaUcPeriod"/>
              <a:tabLst>
                <a:tab pos="90170" algn="l"/>
              </a:tabLst>
            </a:pPr>
            <a:r>
              <a:rPr lang="it-IT" sz="1800" b="1" dirty="0">
                <a:effectLst/>
                <a:latin typeface="Times New Roman" panose="02020603050405020304" pitchFamily="18" charset="0"/>
                <a:ea typeface="Times New Roman" panose="02020603050405020304" pitchFamily="18" charset="0"/>
                <a:cs typeface="Times New Roman" panose="02020603050405020304" pitchFamily="18" charset="0"/>
              </a:rPr>
              <a:t>Servicii sociale cu cazare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Aft>
                <a:spcPts val="800"/>
              </a:spcAft>
              <a:buFont typeface="Arial" panose="020B0604020202020204" pitchFamily="34" charset="0"/>
              <a:buChar char="•"/>
              <a:tabLst>
                <a:tab pos="90170" algn="l"/>
              </a:tabLst>
            </a:pPr>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Centre rezidențiale pentru tineri în dificultate, cod serviciu social: </a:t>
            </a:r>
            <a:r>
              <a:rPr lang="it-IT" sz="1800" b="1" dirty="0">
                <a:effectLst/>
                <a:latin typeface="Times New Roman" panose="02020603050405020304" pitchFamily="18" charset="0"/>
                <a:ea typeface="Times New Roman" panose="02020603050405020304" pitchFamily="18" charset="0"/>
                <a:cs typeface="Times New Roman" panose="02020603050405020304" pitchFamily="18" charset="0"/>
              </a:rPr>
              <a:t>8790CRT-I-</a:t>
            </a:r>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 Centre multifuncționale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Aft>
                <a:spcPts val="800"/>
              </a:spcAft>
              <a:buFont typeface="Arial" panose="020B0604020202020204" pitchFamily="34" charset="0"/>
              <a:buChar char="•"/>
              <a:tabLst>
                <a:tab pos="90170" algn="l"/>
              </a:tabLst>
            </a:pPr>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Centre rezidenţiale pentru tineri în dificultate, cod serviciu social: </a:t>
            </a:r>
            <a:r>
              <a:rPr lang="it-IT" sz="1800" b="1" dirty="0">
                <a:effectLst/>
                <a:latin typeface="Times New Roman" panose="02020603050405020304" pitchFamily="18" charset="0"/>
                <a:ea typeface="Times New Roman" panose="02020603050405020304" pitchFamily="18" charset="0"/>
                <a:cs typeface="Times New Roman" panose="02020603050405020304" pitchFamily="18" charset="0"/>
              </a:rPr>
              <a:t>8790CR-II</a:t>
            </a:r>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  - Centre de tranzit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07000"/>
              </a:lnSpc>
              <a:spcAft>
                <a:spcPts val="800"/>
              </a:spcAft>
              <a:tabLst>
                <a:tab pos="90170" algn="l"/>
              </a:tabLst>
            </a:pPr>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Aft>
                <a:spcPts val="800"/>
              </a:spcAft>
              <a:buFont typeface="+mj-lt"/>
              <a:buAutoNum type="alphaUcPeriod"/>
              <a:tabLst>
                <a:tab pos="90170" algn="l"/>
              </a:tabLst>
            </a:pPr>
            <a:r>
              <a:rPr lang="it-IT" sz="1800" b="1" dirty="0">
                <a:effectLst/>
                <a:latin typeface="Times New Roman" panose="02020603050405020304" pitchFamily="18" charset="0"/>
                <a:ea typeface="Times New Roman" panose="02020603050405020304" pitchFamily="18" charset="0"/>
                <a:cs typeface="Times New Roman" panose="02020603050405020304" pitchFamily="18" charset="0"/>
              </a:rPr>
              <a:t>Servicii sociale fără cazare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Aft>
                <a:spcPts val="800"/>
              </a:spcAft>
              <a:buFont typeface="Arial" panose="020B0604020202020204" pitchFamily="34" charset="0"/>
              <a:buChar char="•"/>
              <a:tabLst>
                <a:tab pos="90170" algn="l"/>
              </a:tabLst>
            </a:pPr>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Centre de preparare și distribuire a hranei pentru persoane în risc de sărăcie- cod serviciu social: </a:t>
            </a:r>
            <a:r>
              <a:rPr lang="it-IT" sz="1800" b="1" dirty="0">
                <a:effectLst/>
                <a:latin typeface="Times New Roman" panose="02020603050405020304" pitchFamily="18" charset="0"/>
                <a:ea typeface="Times New Roman" panose="02020603050405020304" pitchFamily="18" charset="0"/>
                <a:cs typeface="Times New Roman" panose="02020603050405020304" pitchFamily="18" charset="0"/>
              </a:rPr>
              <a:t>8899 CPDH- I -</a:t>
            </a:r>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cantine sociale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07000"/>
              </a:lnSpc>
              <a:spcAft>
                <a:spcPts val="800"/>
              </a:spcAft>
              <a:tabLst>
                <a:tab pos="90170" algn="l"/>
              </a:tabLst>
            </a:pPr>
            <a:r>
              <a:rPr lang="it-IT"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Aft>
                <a:spcPts val="800"/>
              </a:spcAft>
              <a:buFont typeface="Arial" panose="020B0604020202020204" pitchFamily="34" charset="0"/>
              <a:buChar char="•"/>
              <a:tabLst>
                <a:tab pos="90170" algn="l"/>
              </a:tabLst>
            </a:pPr>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Centre de preparare și distribuire a hranei pentru persoane în risc de sărăcie- cod serviciu social: </a:t>
            </a:r>
            <a:r>
              <a:rPr lang="it-IT" sz="1800" b="1" dirty="0">
                <a:effectLst/>
                <a:latin typeface="Times New Roman" panose="02020603050405020304" pitchFamily="18" charset="0"/>
                <a:ea typeface="Times New Roman" panose="02020603050405020304" pitchFamily="18" charset="0"/>
                <a:cs typeface="Times New Roman" panose="02020603050405020304" pitchFamily="18" charset="0"/>
              </a:rPr>
              <a:t>8899 CPDH- II -</a:t>
            </a:r>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servicii mobile de acordare a hranei-masa pe roți</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gn="just">
              <a:lnSpc>
                <a:spcPct val="107000"/>
              </a:lnSpc>
              <a:spcAft>
                <a:spcPts val="800"/>
              </a:spcAft>
            </a:pPr>
            <a:r>
              <a:rPr lang="it-IT"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Aft>
                <a:spcPts val="800"/>
              </a:spcAft>
              <a:buFont typeface="Arial" panose="020B0604020202020204" pitchFamily="34" charset="0"/>
              <a:buChar char="•"/>
              <a:tabLst>
                <a:tab pos="90170" algn="l"/>
              </a:tabLst>
            </a:pPr>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Centre de zi pentru asistență și suport pentru alte persoane aflate în situații de nevoie: cod serviciu social: </a:t>
            </a:r>
            <a:r>
              <a:rPr lang="it-IT" sz="1800" b="1" dirty="0">
                <a:effectLst/>
                <a:latin typeface="Times New Roman" panose="02020603050405020304" pitchFamily="18" charset="0"/>
                <a:ea typeface="Times New Roman" panose="02020603050405020304" pitchFamily="18" charset="0"/>
                <a:cs typeface="Times New Roman" panose="02020603050405020304" pitchFamily="18" charset="0"/>
              </a:rPr>
              <a:t>8899CZ-PN-V</a:t>
            </a:r>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 – servicii de asistență comunitară.</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06128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E9D0817-B14F-2E8E-A2E4-319EBCC7BC34}"/>
              </a:ext>
            </a:extLst>
          </p:cNvPr>
          <p:cNvSpPr>
            <a:spLocks noGrp="1"/>
          </p:cNvSpPr>
          <p:nvPr>
            <p:ph type="title"/>
          </p:nvPr>
        </p:nvSpPr>
        <p:spPr/>
        <p:txBody>
          <a:bodyPr/>
          <a:lstStyle/>
          <a:p>
            <a:r>
              <a:rPr lang="it-IT" sz="1600" b="1" dirty="0">
                <a:latin typeface="Times New Roman" panose="02020603050405020304" pitchFamily="18" charset="0"/>
                <a:ea typeface="Calibri" panose="020F0502020204030204" pitchFamily="34" charset="0"/>
                <a:cs typeface="Times New Roman" panose="02020603050405020304" pitchFamily="18" charset="0"/>
              </a:rPr>
              <a:t>Planificarea activităţilor de informare a publicului cu privire la serviciile sociale existente la nivel local/ judeţean în conformitate cu prevederile art. 6 din Hotărârea Guvernului nr. 797 /2017</a:t>
            </a:r>
            <a:br>
              <a:rPr lang="en-US" sz="1600" dirty="0">
                <a:latin typeface="Calibri" panose="020F0502020204030204" pitchFamily="34" charset="0"/>
                <a:ea typeface="Times New Roman" panose="02020603050405020304" pitchFamily="18" charset="0"/>
                <a:cs typeface="Times New Roman" panose="02020603050405020304" pitchFamily="18" charset="0"/>
              </a:rPr>
            </a:br>
            <a:endParaRPr lang="en-US" sz="1600" dirty="0"/>
          </a:p>
        </p:txBody>
      </p:sp>
      <p:sp>
        <p:nvSpPr>
          <p:cNvPr id="3" name="Substituent conținut 2">
            <a:extLst>
              <a:ext uri="{FF2B5EF4-FFF2-40B4-BE49-F238E27FC236}">
                <a16:creationId xmlns:a16="http://schemas.microsoft.com/office/drawing/2014/main" id="{4CC5C622-BE03-1757-2655-29983301A8ED}"/>
              </a:ext>
            </a:extLst>
          </p:cNvPr>
          <p:cNvSpPr>
            <a:spLocks noGrp="1"/>
          </p:cNvSpPr>
          <p:nvPr>
            <p:ph sz="half" idx="1"/>
          </p:nvPr>
        </p:nvSpPr>
        <p:spPr/>
        <p:txBody>
          <a:bodyPr>
            <a:normAutofit/>
          </a:bodyPr>
          <a:lstStyle/>
          <a:p>
            <a:r>
              <a:rPr lang="ro-RO" sz="1800" b="1" dirty="0">
                <a:effectLst/>
                <a:latin typeface="Times New Roman" panose="02020603050405020304" pitchFamily="18" charset="0"/>
                <a:ea typeface="Calibri" panose="020F0502020204030204" pitchFamily="34" charset="0"/>
              </a:rPr>
              <a:t> </a:t>
            </a:r>
            <a:r>
              <a:rPr lang="ro-RO" sz="1800" dirty="0">
                <a:effectLst/>
                <a:latin typeface="Times New Roman" panose="02020603050405020304" pitchFamily="18" charset="0"/>
                <a:ea typeface="Calibri" panose="020F0502020204030204" pitchFamily="34" charset="0"/>
              </a:rPr>
              <a:t> </a:t>
            </a:r>
            <a:r>
              <a:rPr lang="ro-RO" sz="1400" dirty="0">
                <a:effectLst/>
                <a:latin typeface="Times New Roman" panose="02020603050405020304" pitchFamily="18" charset="0"/>
                <a:ea typeface="Calibri" panose="020F0502020204030204" pitchFamily="34" charset="0"/>
              </a:rPr>
              <a:t>Revizuirea/ Actualizarea </a:t>
            </a:r>
            <a:r>
              <a:rPr lang="ro-RO" sz="1400" dirty="0" err="1">
                <a:effectLst/>
                <a:latin typeface="Times New Roman" panose="02020603050405020304" pitchFamily="18" charset="0"/>
                <a:ea typeface="Calibri" panose="020F0502020204030204" pitchFamily="34" charset="0"/>
              </a:rPr>
              <a:t>informaţiilor</a:t>
            </a:r>
            <a:r>
              <a:rPr lang="ro-RO" sz="1400" dirty="0">
                <a:effectLst/>
                <a:latin typeface="Times New Roman" panose="02020603050405020304" pitchFamily="18" charset="0"/>
                <a:ea typeface="Calibri" panose="020F0502020204030204" pitchFamily="34" charset="0"/>
              </a:rPr>
              <a:t> care se publică pe pagina proprie de internet/ se </a:t>
            </a:r>
            <a:r>
              <a:rPr lang="ro-RO" sz="1400" dirty="0" err="1">
                <a:effectLst/>
                <a:latin typeface="Times New Roman" panose="02020603050405020304" pitchFamily="18" charset="0"/>
                <a:ea typeface="Calibri" panose="020F0502020204030204" pitchFamily="34" charset="0"/>
              </a:rPr>
              <a:t>afişează</a:t>
            </a:r>
            <a:r>
              <a:rPr lang="ro-RO" sz="1400" dirty="0">
                <a:effectLst/>
                <a:latin typeface="Times New Roman" panose="02020603050405020304" pitchFamily="18" charset="0"/>
                <a:ea typeface="Calibri" panose="020F0502020204030204" pitchFamily="34" charset="0"/>
              </a:rPr>
              <a:t> la sediul DGASPC </a:t>
            </a:r>
            <a:endParaRPr lang="en-US" sz="1400" dirty="0">
              <a:effectLst/>
              <a:latin typeface="Times New Roman" panose="02020603050405020304" pitchFamily="18" charset="0"/>
              <a:ea typeface="Calibri" panose="020F0502020204030204" pitchFamily="34" charset="0"/>
            </a:endParaRPr>
          </a:p>
          <a:p>
            <a:r>
              <a:rPr lang="en-US" sz="1400" dirty="0">
                <a:effectLst/>
                <a:latin typeface="Times New Roman" panose="02020603050405020304" pitchFamily="18" charset="0"/>
                <a:ea typeface="Calibri" panose="020F0502020204030204" pitchFamily="34" charset="0"/>
              </a:rPr>
              <a:t>. </a:t>
            </a:r>
            <a:r>
              <a:rPr lang="ro-RO" sz="1400" dirty="0" err="1">
                <a:effectLst/>
                <a:latin typeface="Times New Roman" panose="02020603050405020304" pitchFamily="18" charset="0"/>
                <a:ea typeface="Calibri" panose="020F0502020204030204" pitchFamily="34" charset="0"/>
              </a:rPr>
              <a:t>Activităţi</a:t>
            </a:r>
            <a:r>
              <a:rPr lang="ro-RO" sz="1400" dirty="0">
                <a:effectLst/>
                <a:latin typeface="Times New Roman" panose="02020603050405020304" pitchFamily="18" charset="0"/>
                <a:ea typeface="Calibri" panose="020F0502020204030204" pitchFamily="34" charset="0"/>
              </a:rPr>
              <a:t> de informare a publicului, altele decât activitatea de informare a beneficiarului în cadrul procesului de acordare a serviciilor sociale, respectiv pe perioada realizării evaluării </a:t>
            </a:r>
            <a:r>
              <a:rPr lang="ro-RO" sz="1400" dirty="0" err="1">
                <a:effectLst/>
                <a:latin typeface="Times New Roman" panose="02020603050405020304" pitchFamily="18" charset="0"/>
                <a:ea typeface="Calibri" panose="020F0502020204030204" pitchFamily="34" charset="0"/>
              </a:rPr>
              <a:t>iniţiale</a:t>
            </a:r>
            <a:r>
              <a:rPr lang="ro-RO" sz="1400" dirty="0">
                <a:effectLst/>
                <a:latin typeface="Times New Roman" panose="02020603050405020304" pitchFamily="18" charset="0"/>
                <a:ea typeface="Calibri" panose="020F0502020204030204" pitchFamily="34" charset="0"/>
              </a:rPr>
              <a:t>, a anchetelor sociale sau a </a:t>
            </a:r>
            <a:r>
              <a:rPr lang="ro-RO" sz="1400" dirty="0" err="1">
                <a:effectLst/>
                <a:latin typeface="Times New Roman" panose="02020603050405020304" pitchFamily="18" charset="0"/>
                <a:ea typeface="Calibri" panose="020F0502020204030204" pitchFamily="34" charset="0"/>
              </a:rPr>
              <a:t>activităţii</a:t>
            </a:r>
            <a:r>
              <a:rPr lang="ro-RO" sz="1400" dirty="0">
                <a:effectLst/>
                <a:latin typeface="Times New Roman" panose="02020603050405020304" pitchFamily="18" charset="0"/>
                <a:ea typeface="Calibri" panose="020F0502020204030204" pitchFamily="34" charset="0"/>
              </a:rPr>
              <a:t> de consiliere în cadrul centrelor de zi;</a:t>
            </a:r>
            <a:endParaRPr lang="en-US" sz="1400" dirty="0">
              <a:effectLst/>
              <a:latin typeface="Times New Roman" panose="02020603050405020304" pitchFamily="18" charset="0"/>
              <a:ea typeface="Calibri" panose="020F0502020204030204" pitchFamily="34" charset="0"/>
            </a:endParaRPr>
          </a:p>
          <a:p>
            <a:r>
              <a:rPr lang="ro-RO" sz="1400" dirty="0">
                <a:effectLst/>
                <a:latin typeface="Times New Roman" panose="02020603050405020304" pitchFamily="18" charset="0"/>
                <a:ea typeface="Calibri" panose="020F0502020204030204" pitchFamily="34" charset="0"/>
              </a:rPr>
              <a:t>Campanii de informare </a:t>
            </a:r>
            <a:r>
              <a:rPr lang="ro-RO" sz="1400" dirty="0" err="1">
                <a:effectLst/>
                <a:latin typeface="Times New Roman" panose="02020603050405020304" pitchFamily="18" charset="0"/>
                <a:ea typeface="Calibri" panose="020F0502020204030204" pitchFamily="34" charset="0"/>
              </a:rPr>
              <a:t>şi</a:t>
            </a:r>
            <a:r>
              <a:rPr lang="ro-RO" sz="1400" dirty="0">
                <a:effectLst/>
                <a:latin typeface="Times New Roman" panose="02020603050405020304" pitchFamily="18" charset="0"/>
                <a:ea typeface="Calibri" panose="020F0502020204030204" pitchFamily="34" charset="0"/>
              </a:rPr>
              <a:t> sensibilizare a </a:t>
            </a:r>
            <a:r>
              <a:rPr lang="ro-RO" sz="1400" dirty="0" err="1">
                <a:effectLst/>
                <a:latin typeface="Times New Roman" panose="02020603050405020304" pitchFamily="18" charset="0"/>
                <a:ea typeface="Calibri" panose="020F0502020204030204" pitchFamily="34" charset="0"/>
              </a:rPr>
              <a:t>comunităţii</a:t>
            </a:r>
            <a:r>
              <a:rPr lang="ro-RO" sz="1400" dirty="0">
                <a:effectLst/>
                <a:latin typeface="Times New Roman" panose="02020603050405020304" pitchFamily="18" charset="0"/>
                <a:ea typeface="Calibri" panose="020F0502020204030204" pitchFamily="34" charset="0"/>
              </a:rPr>
              <a:t>, organizate de serviciul public de </a:t>
            </a:r>
            <a:r>
              <a:rPr lang="ro-RO" sz="1400" dirty="0" err="1">
                <a:effectLst/>
                <a:latin typeface="Times New Roman" panose="02020603050405020304" pitchFamily="18" charset="0"/>
                <a:ea typeface="Calibri" panose="020F0502020204030204" pitchFamily="34" charset="0"/>
              </a:rPr>
              <a:t>asistenţă</a:t>
            </a:r>
            <a:r>
              <a:rPr lang="ro-RO" sz="1400" dirty="0">
                <a:effectLst/>
                <a:latin typeface="Times New Roman" panose="02020603050405020304" pitchFamily="18" charset="0"/>
                <a:ea typeface="Calibri" panose="020F0502020204030204" pitchFamily="34" charset="0"/>
              </a:rPr>
              <a:t> socială sau în colaborare cu alte servicii publice de interes local etc.;</a:t>
            </a:r>
            <a:endParaRPr lang="en-US" sz="1400" dirty="0">
              <a:latin typeface="Times New Roman" panose="02020603050405020304" pitchFamily="18" charset="0"/>
              <a:ea typeface="Calibri" panose="020F0502020204030204" pitchFamily="34" charset="0"/>
            </a:endParaRPr>
          </a:p>
          <a:p>
            <a:r>
              <a:rPr lang="ro-RO" sz="1400" dirty="0">
                <a:effectLst/>
                <a:latin typeface="Times New Roman" panose="02020603050405020304" pitchFamily="18" charset="0"/>
                <a:ea typeface="Calibri" panose="020F0502020204030204" pitchFamily="34" charset="0"/>
                <a:cs typeface="Times New Roman" panose="02020603050405020304" pitchFamily="18" charset="0"/>
              </a:rPr>
              <a:t> Organizarea de întâlniri tripartite: furnizorii de servicii sociale, </a:t>
            </a:r>
            <a:r>
              <a:rPr lang="ro-RO" sz="1400" dirty="0" err="1">
                <a:effectLst/>
                <a:latin typeface="Times New Roman" panose="02020603050405020304" pitchFamily="18" charset="0"/>
                <a:ea typeface="Calibri" panose="020F0502020204030204" pitchFamily="34" charset="0"/>
                <a:cs typeface="Times New Roman" panose="02020603050405020304" pitchFamily="18" charset="0"/>
              </a:rPr>
              <a:t>organizaţii</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 de voluntariat, </a:t>
            </a:r>
            <a:r>
              <a:rPr lang="ro-RO" sz="1400" dirty="0" err="1">
                <a:effectLst/>
                <a:latin typeface="Times New Roman" panose="02020603050405020304" pitchFamily="18" charset="0"/>
                <a:ea typeface="Calibri" panose="020F0502020204030204" pitchFamily="34" charset="0"/>
                <a:cs typeface="Times New Roman" panose="02020603050405020304" pitchFamily="18" charset="0"/>
              </a:rPr>
              <a:t>asociaţii</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 ale persoanelor beneficiare etc.; </a:t>
            </a:r>
            <a:endParaRPr lang="en-US" sz="1400" dirty="0"/>
          </a:p>
        </p:txBody>
      </p:sp>
      <p:sp>
        <p:nvSpPr>
          <p:cNvPr id="4" name="Substituent conținut 3">
            <a:extLst>
              <a:ext uri="{FF2B5EF4-FFF2-40B4-BE49-F238E27FC236}">
                <a16:creationId xmlns:a16="http://schemas.microsoft.com/office/drawing/2014/main" id="{B8C82C79-C66D-4E0D-DF5F-955BC98F7ADD}"/>
              </a:ext>
            </a:extLst>
          </p:cNvPr>
          <p:cNvSpPr>
            <a:spLocks noGrp="1"/>
          </p:cNvSpPr>
          <p:nvPr>
            <p:ph sz="half" idx="15"/>
          </p:nvPr>
        </p:nvSpPr>
        <p:spPr>
          <a:xfrm>
            <a:off x="6147895" y="1366683"/>
            <a:ext cx="5473833" cy="5348749"/>
          </a:xfrm>
        </p:spPr>
        <p:txBody>
          <a:bodyPr>
            <a:normAutofit fontScale="55000" lnSpcReduction="20000"/>
          </a:bodyPr>
          <a:lstStyle/>
          <a:p>
            <a:pPr marL="342900" marR="0" lvl="0" indent="-342900" algn="just">
              <a:lnSpc>
                <a:spcPct val="107000"/>
              </a:lnSpc>
              <a:spcAft>
                <a:spcPts val="800"/>
              </a:spcAft>
              <a:buFont typeface="Symbol" panose="05050102010706020507" pitchFamily="18" charset="2"/>
              <a:buChar char=""/>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Ziua internațională a copilului (1 Iunie);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Ziua națională a adopției (2 iunie);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Aft>
                <a:spcPts val="800"/>
              </a:spcAft>
              <a:buFont typeface="Symbol" panose="05050102010706020507" pitchFamily="18" charset="2"/>
              <a:buChar char=""/>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Ziua internațională a familiei (15 mai)</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Aft>
                <a:spcPts val="800"/>
              </a:spcAft>
              <a:buFont typeface="Symbol" panose="05050102010706020507" pitchFamily="18" charset="2"/>
              <a:buChar char=""/>
            </a:pPr>
            <a:r>
              <a:rPr lang="pt-PT" sz="1800" dirty="0">
                <a:effectLst/>
                <a:latin typeface="Times New Roman" panose="02020603050405020304" pitchFamily="18" charset="0"/>
                <a:ea typeface="Calibri" panose="020F0502020204030204" pitchFamily="34" charset="0"/>
                <a:cs typeface="Times New Roman" panose="02020603050405020304" pitchFamily="18" charset="0"/>
              </a:rPr>
              <a:t>Ziua internațională a copiilor victime ale agresiunii (4 iunie)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Aft>
                <a:spcPts val="800"/>
              </a:spcAft>
              <a:buFont typeface="Symbol" panose="05050102010706020507" pitchFamily="18" charset="2"/>
              <a:buChar char=""/>
            </a:pPr>
            <a:r>
              <a:rPr lang="pt-PT" sz="1800" dirty="0">
                <a:effectLst/>
                <a:latin typeface="Times New Roman" panose="02020603050405020304" pitchFamily="18" charset="0"/>
                <a:ea typeface="Calibri" panose="020F0502020204030204" pitchFamily="34" charset="0"/>
                <a:cs typeface="Times New Roman" panose="02020603050405020304" pitchFamily="18" charset="0"/>
              </a:rPr>
              <a:t>Ziua națională împotriva violenței asupra copiilor (5 iunie)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Aft>
                <a:spcPts val="800"/>
              </a:spcAft>
              <a:buFont typeface="Symbol" panose="05050102010706020507" pitchFamily="18" charset="2"/>
              <a:buChar char=""/>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Ziua internațională de luptă împotriva traficului și consumului ilicit de droguri (26 iunie)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Aft>
                <a:spcPts val="800"/>
              </a:spcAft>
              <a:buFont typeface="Symbol" panose="05050102010706020507" pitchFamily="18" charset="2"/>
              <a:buChar char=""/>
            </a:pPr>
            <a:r>
              <a:rPr lang="pt-PT" sz="1800" dirty="0">
                <a:effectLst/>
                <a:latin typeface="Times New Roman" panose="02020603050405020304" pitchFamily="18" charset="0"/>
                <a:ea typeface="Calibri" panose="020F0502020204030204" pitchFamily="34" charset="0"/>
                <a:cs typeface="Times New Roman" panose="02020603050405020304" pitchFamily="18" charset="0"/>
              </a:rPr>
              <a:t>Ziua europeană de luptă împotriva traficului de persoane (18 octombrie)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Aft>
                <a:spcPts val="800"/>
              </a:spcAft>
              <a:buFont typeface="Symbol" panose="05050102010706020507" pitchFamily="18" charset="2"/>
              <a:buChar char=""/>
            </a:pPr>
            <a:r>
              <a:rPr lang="pt-PT" sz="1800" dirty="0">
                <a:effectLst/>
                <a:latin typeface="Times New Roman" panose="02020603050405020304" pitchFamily="18" charset="0"/>
                <a:ea typeface="Calibri" panose="020F0502020204030204" pitchFamily="34" charset="0"/>
                <a:cs typeface="Times New Roman" panose="02020603050405020304" pitchFamily="18" charset="0"/>
              </a:rPr>
              <a:t>Ziua mondială pentru prevenirea abuzului asupra copiilor (19 noiembrie)/ Campania zilelor de activism pentru prevenirea abuzurilor şi violenței asupra copiilor şi tinerilor (1-19 noiembrie)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Aft>
                <a:spcPts val="800"/>
              </a:spcAft>
              <a:buFont typeface="Symbol" panose="05050102010706020507" pitchFamily="18" charset="2"/>
              <a:buChar char=""/>
            </a:pPr>
            <a:r>
              <a:rPr lang="pt-PT" sz="1800" dirty="0">
                <a:effectLst/>
                <a:latin typeface="Times New Roman" panose="02020603050405020304" pitchFamily="18" charset="0"/>
                <a:ea typeface="Calibri" panose="020F0502020204030204" pitchFamily="34" charset="0"/>
                <a:cs typeface="Times New Roman" panose="02020603050405020304" pitchFamily="18" charset="0"/>
              </a:rPr>
              <a:t>Ziua internațională a drepturilor copilului (20 noiembrie)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Aft>
                <a:spcPts val="800"/>
              </a:spcAft>
              <a:buFont typeface="Symbol" panose="05050102010706020507" pitchFamily="18" charset="2"/>
              <a:buChar char=""/>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Ziua internațională pentru eliminarea violenței împotriva femeii (25 noiembrie)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Aft>
                <a:spcPts val="800"/>
              </a:spcAft>
              <a:buFont typeface="Symbol" panose="05050102010706020507" pitchFamily="18" charset="2"/>
              <a:buChar char=""/>
            </a:pPr>
            <a:r>
              <a:rPr lang="pt-PT" sz="1800" dirty="0">
                <a:effectLst/>
                <a:latin typeface="Times New Roman" panose="02020603050405020304" pitchFamily="18" charset="0"/>
                <a:ea typeface="Calibri" panose="020F0502020204030204" pitchFamily="34" charset="0"/>
                <a:cs typeface="Times New Roman" panose="02020603050405020304" pitchFamily="18" charset="0"/>
              </a:rPr>
              <a:t>Ziua Internațională a Persoanelor cu Dizabilități (3 decembrie)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Aft>
                <a:spcPts val="800"/>
              </a:spcAft>
              <a:buFont typeface="Symbol" panose="05050102010706020507" pitchFamily="18" charset="2"/>
              <a:buChar cha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Ziua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Internațională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Persoanelor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Vârstnice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octombrie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Aft>
                <a:spcPts val="800"/>
              </a:spcAft>
              <a:buFont typeface="Symbol" panose="05050102010706020507" pitchFamily="18" charset="2"/>
              <a:buChar cha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Organizare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participare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evenimentul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vizează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ziua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adopției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Picnicul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copilului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adoptat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promovarea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valorilor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fundamentale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ale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familiei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adopție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Scopul creării și construirii unei tradiții dedicate Zilei Naționale pentru Adopție prin spectacole artistice, jocuri și evenimente distractive.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39787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a:extLst>
              <a:ext uri="{FF2B5EF4-FFF2-40B4-BE49-F238E27FC236}">
                <a16:creationId xmlns:a16="http://schemas.microsoft.com/office/drawing/2014/main" id="{06BA8987-DF65-986D-3986-B93F6D2F68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3872" y="1570858"/>
            <a:ext cx="52578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9533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2181D-911C-1343-7267-E35AC86CCA0E}"/>
              </a:ext>
            </a:extLst>
          </p:cNvPr>
          <p:cNvSpPr>
            <a:spLocks noGrp="1"/>
          </p:cNvSpPr>
          <p:nvPr>
            <p:ph type="title"/>
          </p:nvPr>
        </p:nvSpPr>
        <p:spPr>
          <a:noFill/>
        </p:spPr>
        <p:txBody>
          <a:bodyPr>
            <a:noAutofit/>
          </a:bodyPr>
          <a:lstStyle/>
          <a:p>
            <a:pPr marL="0" marR="0">
              <a:lnSpc>
                <a:spcPct val="107000"/>
              </a:lnSpc>
              <a:spcAft>
                <a:spcPts val="800"/>
              </a:spcAft>
            </a:pPr>
            <a:r>
              <a:rPr lang="ro-RO" sz="2400" b="1" kern="1200" dirty="0">
                <a:solidFill>
                  <a:srgbClr val="000000"/>
                </a:solidFill>
                <a:effectLst/>
                <a:latin typeface="Times New Roman" panose="02020603050405020304" pitchFamily="18" charset="0"/>
                <a:ea typeface="+mn-ea"/>
                <a:cs typeface="Times New Roman" panose="02020603050405020304" pitchFamily="18" charset="0"/>
              </a:rPr>
              <a:t>DOMENIUL DE INTERVENȚIE PROTECȚIA COPILULUI</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BEA8735-F1DC-1DE6-0A38-429B2F660F8A}"/>
              </a:ext>
            </a:extLst>
          </p:cNvPr>
          <p:cNvSpPr>
            <a:spLocks noGrp="1"/>
          </p:cNvSpPr>
          <p:nvPr>
            <p:ph idx="1"/>
          </p:nvPr>
        </p:nvSpPr>
        <p:spPr>
          <a:noFill/>
          <a:ln>
            <a:solidFill>
              <a:srgbClr val="FF0000"/>
            </a:solidFill>
          </a:ln>
        </p:spPr>
        <p:txBody>
          <a:bodyPr>
            <a:normAutofit fontScale="92500" lnSpcReduction="10000"/>
          </a:bodyPr>
          <a:lstStyle/>
          <a:p>
            <a:pPr marL="342900" indent="-342900" algn="just">
              <a:lnSpc>
                <a:spcPct val="115000"/>
              </a:lnSpc>
              <a:spcAft>
                <a:spcPts val="1000"/>
              </a:spcAft>
              <a:buFont typeface="+mj-lt"/>
              <a:buAutoNum type="arabicPeriod"/>
            </a:pPr>
            <a:r>
              <a:rPr lang="it-IT" sz="1800" b="1" dirty="0">
                <a:effectLst/>
                <a:latin typeface="Times New Roman" panose="02020603050405020304" pitchFamily="18" charset="0"/>
                <a:ea typeface="Calibri" panose="020F0502020204030204" pitchFamily="34" charset="0"/>
                <a:cs typeface="Times New Roman" panose="02020603050405020304" pitchFamily="18" charset="0"/>
              </a:rPr>
              <a:t>Promovarea  valorilor fundamentale ale familiei prin adopție</a:t>
            </a:r>
          </a:p>
          <a:p>
            <a:pPr marL="0" marR="0" algn="just">
              <a:lnSpc>
                <a:spcPct val="150000"/>
              </a:lnSpc>
              <a:spcBef>
                <a:spcPts val="0"/>
              </a:spcBef>
              <a:spcAft>
                <a:spcPts val="0"/>
              </a:spcAft>
            </a:pPr>
            <a:r>
              <a:rPr lang="ro-RO" sz="1200" b="1" dirty="0">
                <a:effectLst/>
                <a:latin typeface="Arial" panose="020B0604020202020204" pitchFamily="34" charset="0"/>
                <a:ea typeface="Times New Roman" panose="02020603050405020304" pitchFamily="18" charset="0"/>
              </a:rPr>
              <a:t>Date statistice</a:t>
            </a:r>
            <a:r>
              <a:rPr lang="ro-RO" sz="1200" dirty="0">
                <a:effectLst/>
                <a:latin typeface="Arial" panose="020B0604020202020204" pitchFamily="34"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ro-RO" sz="1200" dirty="0">
                <a:effectLst/>
                <a:latin typeface="Arial" panose="020B0604020202020204" pitchFamily="34" charset="0"/>
                <a:ea typeface="Times New Roman" panose="02020603050405020304" pitchFamily="18" charset="0"/>
              </a:rPr>
              <a:t>Evidența beneficiarilor Serviciului Adopții și Monitorizare </a:t>
            </a:r>
            <a:r>
              <a:rPr lang="ro-RO" sz="1200" dirty="0" err="1">
                <a:effectLst/>
                <a:latin typeface="Arial" panose="020B0604020202020204" pitchFamily="34" charset="0"/>
                <a:ea typeface="Times New Roman" panose="02020603050405020304" pitchFamily="18" charset="0"/>
              </a:rPr>
              <a:t>Postadopții</a:t>
            </a:r>
            <a:r>
              <a:rPr lang="ro-RO" sz="1200" dirty="0">
                <a:effectLst/>
                <a:latin typeface="Arial" panose="020B0604020202020204" pitchFamily="34" charset="0"/>
                <a:ea typeface="Times New Roman" panose="02020603050405020304" pitchFamily="18" charset="0"/>
              </a:rPr>
              <a:t> în anul 2024:</a:t>
            </a:r>
            <a:endParaRPr lang="en-US" sz="1200" dirty="0">
              <a:effectLst/>
              <a:latin typeface="Times New Roman" panose="02020603050405020304" pitchFamily="18" charset="0"/>
              <a:ea typeface="Times New Roman" panose="02020603050405020304" pitchFamily="18" charset="0"/>
            </a:endParaRPr>
          </a:p>
          <a:p>
            <a:pPr marL="742950" marR="0" lvl="1" indent="-285750" algn="just">
              <a:lnSpc>
                <a:spcPct val="150000"/>
              </a:lnSpc>
              <a:spcBef>
                <a:spcPts val="0"/>
              </a:spcBef>
              <a:spcAft>
                <a:spcPts val="0"/>
              </a:spcAft>
              <a:buFont typeface="Times New Roman" panose="02020603050405020304" pitchFamily="18" charset="0"/>
              <a:buChar char="-"/>
              <a:tabLst>
                <a:tab pos="1143000" algn="l"/>
              </a:tabLst>
            </a:pPr>
            <a:r>
              <a:rPr lang="ro-RO" sz="1200" dirty="0">
                <a:effectLst/>
                <a:latin typeface="Arial" panose="020B0604020202020204" pitchFamily="34" charset="0"/>
                <a:ea typeface="Times New Roman" panose="02020603050405020304" pitchFamily="18" charset="0"/>
              </a:rPr>
              <a:t>pentru </a:t>
            </a:r>
            <a:r>
              <a:rPr lang="ro-RO" sz="1200" b="1" dirty="0">
                <a:effectLst/>
                <a:latin typeface="Arial" panose="020B0604020202020204" pitchFamily="34" charset="0"/>
                <a:ea typeface="Times New Roman" panose="02020603050405020304" pitchFamily="18" charset="0"/>
              </a:rPr>
              <a:t>27</a:t>
            </a:r>
            <a:r>
              <a:rPr lang="ro-RO" sz="1200" dirty="0">
                <a:effectLst/>
                <a:latin typeface="Arial" panose="020B0604020202020204" pitchFamily="34" charset="0"/>
                <a:ea typeface="Times New Roman" panose="02020603050405020304" pitchFamily="18" charset="0"/>
              </a:rPr>
              <a:t> de copii Planul Individualizat de Protecție a avut ca finalitatea adopția,</a:t>
            </a:r>
            <a:endParaRPr lang="en-US" sz="1200" dirty="0">
              <a:effectLst/>
              <a:latin typeface="Times New Roman" panose="02020603050405020304" pitchFamily="18" charset="0"/>
              <a:ea typeface="Times New Roman" panose="02020603050405020304" pitchFamily="18" charset="0"/>
            </a:endParaRPr>
          </a:p>
          <a:p>
            <a:pPr marL="742950" marR="0" lvl="1" indent="-285750" algn="just">
              <a:lnSpc>
                <a:spcPct val="150000"/>
              </a:lnSpc>
              <a:spcBef>
                <a:spcPts val="0"/>
              </a:spcBef>
              <a:spcAft>
                <a:spcPts val="0"/>
              </a:spcAft>
              <a:buFont typeface="Times New Roman" panose="02020603050405020304" pitchFamily="18" charset="0"/>
              <a:buChar char="-"/>
              <a:tabLst>
                <a:tab pos="1143000" algn="l"/>
              </a:tabLst>
            </a:pPr>
            <a:r>
              <a:rPr lang="ro-RO" sz="1200" dirty="0">
                <a:effectLst/>
                <a:latin typeface="Arial" panose="020B0604020202020204" pitchFamily="34" charset="0"/>
                <a:ea typeface="Times New Roman" panose="02020603050405020304" pitchFamily="18" charset="0"/>
              </a:rPr>
              <a:t>persoane/familii care s-au adresat pentru informare prealabilă: </a:t>
            </a:r>
            <a:r>
              <a:rPr lang="ro-RO" sz="1200" b="1" dirty="0">
                <a:effectLst/>
                <a:latin typeface="Arial" panose="020B0604020202020204" pitchFamily="34" charset="0"/>
                <a:ea typeface="Times New Roman" panose="02020603050405020304" pitchFamily="18" charset="0"/>
              </a:rPr>
              <a:t>29,</a:t>
            </a:r>
            <a:endParaRPr lang="en-US" sz="1200" dirty="0">
              <a:effectLst/>
              <a:latin typeface="Times New Roman" panose="02020603050405020304" pitchFamily="18" charset="0"/>
              <a:ea typeface="Times New Roman" panose="02020603050405020304" pitchFamily="18" charset="0"/>
            </a:endParaRPr>
          </a:p>
          <a:p>
            <a:pPr marL="742950" marR="0" lvl="1" indent="-285750" algn="just">
              <a:lnSpc>
                <a:spcPct val="150000"/>
              </a:lnSpc>
              <a:spcBef>
                <a:spcPts val="0"/>
              </a:spcBef>
              <a:spcAft>
                <a:spcPts val="0"/>
              </a:spcAft>
              <a:buFont typeface="Times New Roman" panose="02020603050405020304" pitchFamily="18" charset="0"/>
              <a:buChar char="-"/>
              <a:tabLst>
                <a:tab pos="1143000" algn="l"/>
              </a:tabLst>
            </a:pPr>
            <a:r>
              <a:rPr lang="ro-RO" sz="1200" dirty="0">
                <a:effectLst/>
                <a:latin typeface="Arial" panose="020B0604020202020204" pitchFamily="34" charset="0"/>
                <a:ea typeface="Times New Roman" panose="02020603050405020304" pitchFamily="18" charset="0"/>
              </a:rPr>
              <a:t>persoane/familii cu atestat de persoană/familie adoptatoare valabil : </a:t>
            </a:r>
            <a:r>
              <a:rPr lang="ro-RO" sz="1200" b="1" dirty="0">
                <a:effectLst/>
                <a:latin typeface="Arial" panose="020B0604020202020204" pitchFamily="34" charset="0"/>
                <a:ea typeface="Times New Roman" panose="02020603050405020304" pitchFamily="18" charset="0"/>
              </a:rPr>
              <a:t>30,</a:t>
            </a:r>
            <a:endParaRPr lang="en-US" sz="1200" dirty="0">
              <a:effectLst/>
              <a:latin typeface="Times New Roman" panose="02020603050405020304" pitchFamily="18" charset="0"/>
              <a:ea typeface="Times New Roman" panose="02020603050405020304" pitchFamily="18" charset="0"/>
            </a:endParaRPr>
          </a:p>
          <a:p>
            <a:pPr marL="742950" marR="0" lvl="1" indent="-285750" algn="just">
              <a:lnSpc>
                <a:spcPct val="150000"/>
              </a:lnSpc>
              <a:spcBef>
                <a:spcPts val="0"/>
              </a:spcBef>
              <a:spcAft>
                <a:spcPts val="0"/>
              </a:spcAft>
              <a:buFont typeface="Times New Roman" panose="02020603050405020304" pitchFamily="18" charset="0"/>
              <a:buChar char="-"/>
              <a:tabLst>
                <a:tab pos="1143000" algn="l"/>
              </a:tabLst>
            </a:pPr>
            <a:r>
              <a:rPr lang="ro-RO" sz="1200" dirty="0">
                <a:effectLst/>
                <a:latin typeface="Arial" panose="020B0604020202020204" pitchFamily="34" charset="0"/>
                <a:ea typeface="Times New Roman" panose="02020603050405020304" pitchFamily="18" charset="0"/>
              </a:rPr>
              <a:t>persoane/familii cu atestat de persoană/familie aptă să adopte obținut în anul 2024 - </a:t>
            </a:r>
            <a:r>
              <a:rPr lang="ro-RO" sz="1200" b="1" dirty="0">
                <a:effectLst/>
                <a:latin typeface="Arial" panose="020B0604020202020204" pitchFamily="34" charset="0"/>
                <a:ea typeface="Times New Roman" panose="02020603050405020304" pitchFamily="18" charset="0"/>
              </a:rPr>
              <a:t>10,</a:t>
            </a:r>
            <a:endParaRPr lang="en-US" sz="12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ro-RO" sz="1200" dirty="0">
                <a:effectLst/>
                <a:latin typeface="Arial" panose="020B0604020202020204" pitchFamily="34" charset="0"/>
                <a:ea typeface="Times New Roman" panose="02020603050405020304" pitchFamily="18" charset="0"/>
              </a:rPr>
              <a:t>Adopții în familie (ex. adopția copilului de către soțul părintelui firesc sau adoptiv) – </a:t>
            </a:r>
            <a:r>
              <a:rPr lang="ro-RO" sz="1200" b="1" dirty="0">
                <a:effectLst/>
                <a:latin typeface="Arial" panose="020B0604020202020204" pitchFamily="34" charset="0"/>
                <a:ea typeface="Times New Roman" panose="02020603050405020304" pitchFamily="18" charset="0"/>
              </a:rPr>
              <a:t>5 copii,</a:t>
            </a:r>
            <a:endParaRPr lang="en-US" sz="12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ro-RO" sz="1200" dirty="0">
                <a:effectLst/>
                <a:latin typeface="Arial" panose="020B0604020202020204" pitchFamily="34" charset="0"/>
                <a:ea typeface="Times New Roman" panose="02020603050405020304" pitchFamily="18" charset="0"/>
              </a:rPr>
              <a:t>Monitorizare </a:t>
            </a:r>
            <a:r>
              <a:rPr lang="ro-RO" sz="1200" dirty="0" err="1">
                <a:effectLst/>
                <a:latin typeface="Arial" panose="020B0604020202020204" pitchFamily="34" charset="0"/>
                <a:ea typeface="Times New Roman" panose="02020603050405020304" pitchFamily="18" charset="0"/>
              </a:rPr>
              <a:t>postadopție</a:t>
            </a:r>
            <a:r>
              <a:rPr lang="ro-RO" sz="1200" dirty="0">
                <a:effectLst/>
                <a:latin typeface="Arial" panose="020B0604020202020204" pitchFamily="34" charset="0"/>
                <a:ea typeface="Times New Roman" panose="02020603050405020304" pitchFamily="18" charset="0"/>
              </a:rPr>
              <a:t> – </a:t>
            </a:r>
            <a:r>
              <a:rPr lang="ro-RO" sz="1200" b="1" dirty="0">
                <a:effectLst/>
                <a:latin typeface="Arial" panose="020B0604020202020204" pitchFamily="34" charset="0"/>
                <a:ea typeface="Times New Roman" panose="02020603050405020304" pitchFamily="18" charset="0"/>
              </a:rPr>
              <a:t>49 copii,</a:t>
            </a:r>
            <a:endParaRPr lang="en-US" sz="12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ro-RO" sz="1200" dirty="0">
                <a:effectLst/>
                <a:latin typeface="Arial" panose="020B0604020202020204" pitchFamily="34" charset="0"/>
                <a:ea typeface="Times New Roman" panose="02020603050405020304" pitchFamily="18" charset="0"/>
              </a:rPr>
              <a:t>Încuviințarea adopției interne – </a:t>
            </a:r>
            <a:r>
              <a:rPr lang="ro-RO" sz="1200" b="1" dirty="0">
                <a:effectLst/>
                <a:latin typeface="Arial" panose="020B0604020202020204" pitchFamily="34" charset="0"/>
                <a:ea typeface="Times New Roman" panose="02020603050405020304" pitchFamily="18" charset="0"/>
              </a:rPr>
              <a:t>13 copii,</a:t>
            </a:r>
            <a:endParaRPr lang="en-US" sz="12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ro-RO" sz="1200" dirty="0">
                <a:effectLst/>
                <a:latin typeface="Arial" panose="020B0604020202020204" pitchFamily="34" charset="0"/>
                <a:ea typeface="Times New Roman" panose="02020603050405020304" pitchFamily="18" charset="0"/>
              </a:rPr>
              <a:t>Încredințare în vederea adopției </a:t>
            </a:r>
            <a:r>
              <a:rPr lang="ro-RO" sz="1200" b="1" dirty="0">
                <a:effectLst/>
                <a:latin typeface="Arial" panose="020B0604020202020204" pitchFamily="34" charset="0"/>
                <a:ea typeface="Times New Roman" panose="02020603050405020304" pitchFamily="18" charset="0"/>
              </a:rPr>
              <a:t>– 12 de copii (din care 6 copii au plecat în alte județe iar  6 copii au rămas în județul Satu Mare),</a:t>
            </a:r>
            <a:endParaRPr lang="en-US" sz="12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ro-RO" sz="1200" dirty="0">
                <a:effectLst/>
                <a:latin typeface="Arial" panose="020B0604020202020204" pitchFamily="34" charset="0"/>
                <a:ea typeface="Times New Roman" panose="02020603050405020304" pitchFamily="18" charset="0"/>
              </a:rPr>
              <a:t>Deschiderea procedurii adopției – </a:t>
            </a:r>
            <a:r>
              <a:rPr lang="ro-RO" sz="1200" b="1" dirty="0">
                <a:latin typeface="Arial" panose="020B0604020202020204" pitchFamily="34" charset="0"/>
                <a:ea typeface="Times New Roman" panose="02020603050405020304" pitchFamily="18" charset="0"/>
              </a:rPr>
              <a:t>28</a:t>
            </a:r>
            <a:r>
              <a:rPr lang="ro-RO" sz="1200" b="1" dirty="0">
                <a:effectLst/>
                <a:latin typeface="Arial" panose="020B0604020202020204" pitchFamily="34" charset="0"/>
                <a:ea typeface="Times New Roman" panose="02020603050405020304" pitchFamily="18" charset="0"/>
              </a:rPr>
              <a:t> de copii au devenit adoptabili,</a:t>
            </a:r>
            <a:endParaRPr lang="en-US" sz="12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ro-RO" sz="1200" dirty="0">
                <a:effectLst/>
                <a:latin typeface="Arial" panose="020B0604020202020204" pitchFamily="34" charset="0"/>
                <a:ea typeface="Times New Roman" panose="02020603050405020304" pitchFamily="18" charset="0"/>
              </a:rPr>
              <a:t>Copii adoptabili pentru care se caută o persoană/familie adoptatoare atât în cadrul procedurii adopției interne, procedurii adopției internaționale precum și în profilul public –  </a:t>
            </a:r>
            <a:r>
              <a:rPr lang="ro-RO" sz="1200" b="1" dirty="0">
                <a:effectLst/>
                <a:latin typeface="Arial" panose="020B0604020202020204" pitchFamily="34" charset="0"/>
                <a:ea typeface="Times New Roman" panose="02020603050405020304" pitchFamily="18" charset="0"/>
              </a:rPr>
              <a:t>128 copii,</a:t>
            </a:r>
            <a:endParaRPr lang="en-US" sz="12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ro-RO" sz="1200" dirty="0">
                <a:effectLst/>
                <a:latin typeface="Arial" panose="020B0604020202020204" pitchFamily="34" charset="0"/>
                <a:ea typeface="Times New Roman" panose="02020603050405020304" pitchFamily="18" charset="0"/>
              </a:rPr>
              <a:t>Copii adoptabili cu vârsta cuprinsă între 14 – 18 ani: </a:t>
            </a:r>
            <a:r>
              <a:rPr lang="ro-RO" sz="1200" b="1" dirty="0">
                <a:effectLst/>
                <a:latin typeface="Arial" panose="020B0604020202020204" pitchFamily="34" charset="0"/>
                <a:ea typeface="Times New Roman" panose="02020603050405020304" pitchFamily="18" charset="0"/>
              </a:rPr>
              <a:t>52 de copii,</a:t>
            </a:r>
            <a:endParaRPr lang="en-US" sz="12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ro-RO" sz="1200" dirty="0">
                <a:effectLst/>
                <a:latin typeface="Arial" panose="020B0604020202020204" pitchFamily="34" charset="0"/>
                <a:ea typeface="Times New Roman" panose="02020603050405020304" pitchFamily="18" charset="0"/>
              </a:rPr>
              <a:t>Copii cu demersuri de adopție internațională –  </a:t>
            </a:r>
            <a:r>
              <a:rPr lang="ro-RO" sz="1200" b="1" dirty="0">
                <a:effectLst/>
                <a:latin typeface="Arial" panose="020B0604020202020204" pitchFamily="34" charset="0"/>
                <a:ea typeface="Times New Roman" panose="02020603050405020304" pitchFamily="18" charset="0"/>
              </a:rPr>
              <a:t>3 copii</a:t>
            </a:r>
            <a:endParaRPr lang="en-US" sz="12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ro-RO" sz="1200" dirty="0">
                <a:effectLst/>
                <a:latin typeface="Arial" panose="020B0604020202020204" pitchFamily="34" charset="0"/>
                <a:ea typeface="Times New Roman" panose="02020603050405020304" pitchFamily="18" charset="0"/>
              </a:rPr>
              <a:t>Copii adoptați internațional – </a:t>
            </a:r>
            <a:r>
              <a:rPr lang="ro-RO" sz="1200" b="1" dirty="0">
                <a:effectLst/>
                <a:latin typeface="Arial" panose="020B0604020202020204" pitchFamily="34" charset="0"/>
                <a:ea typeface="Times New Roman" panose="02020603050405020304" pitchFamily="18" charset="0"/>
              </a:rPr>
              <a:t>0 copii,</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Aft>
                <a:spcPts val="1000"/>
              </a:spcAft>
              <a:buFont typeface="+mj-lt"/>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ine 3">
            <a:extLst>
              <a:ext uri="{FF2B5EF4-FFF2-40B4-BE49-F238E27FC236}">
                <a16:creationId xmlns:a16="http://schemas.microsoft.com/office/drawing/2014/main" id="{2C8D0409-6C8F-63B0-0993-EEC0943E9C9F}"/>
              </a:ext>
            </a:extLst>
          </p:cNvPr>
          <p:cNvPicPr>
            <a:picLocks noChangeAspect="1"/>
          </p:cNvPicPr>
          <p:nvPr/>
        </p:nvPicPr>
        <p:blipFill>
          <a:blip r:embed="rId3"/>
          <a:stretch>
            <a:fillRect/>
          </a:stretch>
        </p:blipFill>
        <p:spPr>
          <a:xfrm>
            <a:off x="0" y="232544"/>
            <a:ext cx="2532993" cy="2532993"/>
          </a:xfrm>
          <a:prstGeom prst="rect">
            <a:avLst/>
          </a:prstGeom>
        </p:spPr>
      </p:pic>
    </p:spTree>
    <p:extLst>
      <p:ext uri="{BB962C8B-B14F-4D97-AF65-F5344CB8AC3E}">
        <p14:creationId xmlns:p14="http://schemas.microsoft.com/office/powerpoint/2010/main" val="3920724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7698DD2-EC7C-FF48-9269-E6B353AD4300}"/>
              </a:ext>
            </a:extLst>
          </p:cNvPr>
          <p:cNvSpPr>
            <a:spLocks noGrp="1"/>
          </p:cNvSpPr>
          <p:nvPr>
            <p:ph type="title"/>
          </p:nvPr>
        </p:nvSpPr>
        <p:spPr/>
        <p:txBody>
          <a:bodyPr/>
          <a:lstStyle/>
          <a:p>
            <a:r>
              <a:rPr kumimoji="0" lang="ro-RO" sz="24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DOMENIUL DE INTERVENȚIE PROTECȚIA COPILULUI</a:t>
            </a:r>
            <a:endParaRPr lang="en-US" sz="2400" dirty="0"/>
          </a:p>
        </p:txBody>
      </p:sp>
      <p:sp>
        <p:nvSpPr>
          <p:cNvPr id="3" name="Substituent conținut 2">
            <a:extLst>
              <a:ext uri="{FF2B5EF4-FFF2-40B4-BE49-F238E27FC236}">
                <a16:creationId xmlns:a16="http://schemas.microsoft.com/office/drawing/2014/main" id="{68ADBB3F-CAA9-8E1E-39D5-4544D83A97A2}"/>
              </a:ext>
            </a:extLst>
          </p:cNvPr>
          <p:cNvSpPr>
            <a:spLocks noGrp="1"/>
          </p:cNvSpPr>
          <p:nvPr>
            <p:ph idx="1"/>
          </p:nvPr>
        </p:nvSpPr>
        <p:spPr/>
        <p:txBody>
          <a:bodyPr/>
          <a:lstStyle/>
          <a:p>
            <a:pPr marL="0" marR="0" indent="514350" algn="just">
              <a:lnSpc>
                <a:spcPct val="107000"/>
              </a:lnSpc>
              <a:spcAft>
                <a:spcPts val="800"/>
              </a:spcAft>
            </a:pPr>
            <a:r>
              <a:rPr lang="ro-RO" sz="1800" b="1" kern="1200" dirty="0">
                <a:effectLst/>
                <a:latin typeface="Times New Roman" panose="02020603050405020304" pitchFamily="18" charset="0"/>
                <a:ea typeface="+mn-ea"/>
                <a:cs typeface="Times New Roman" panose="02020603050405020304" pitchFamily="18" charset="0"/>
              </a:rPr>
              <a:t>Promovarea măsurilor de protecție de tip alternativ</a:t>
            </a:r>
            <a:endParaRPr lang="en-US" sz="1800" b="1" kern="1200" dirty="0">
              <a:effectLst/>
              <a:latin typeface="Times New Roman" panose="02020603050405020304" pitchFamily="18" charset="0"/>
              <a:ea typeface="+mn-ea"/>
              <a:cs typeface="Times New Roman" panose="02020603050405020304" pitchFamily="18" charset="0"/>
            </a:endParaRPr>
          </a:p>
          <a:p>
            <a:pPr marL="0" marR="0" indent="514350" algn="just">
              <a:lnSpc>
                <a:spcPct val="107000"/>
              </a:lnSpc>
              <a:spcAft>
                <a:spcPts val="800"/>
              </a:spcAft>
            </a:pPr>
            <a:endParaRPr lang="en-US" sz="1800" b="1" dirty="0">
              <a:latin typeface="Times New Roman" panose="02020603050405020304" pitchFamily="18" charset="0"/>
              <a:cs typeface="Times New Roman" panose="02020603050405020304" pitchFamily="18" charset="0"/>
            </a:endParaRPr>
          </a:p>
          <a:p>
            <a:pPr marL="0" marR="0" indent="514350" algn="just">
              <a:lnSpc>
                <a:spcPct val="107000"/>
              </a:lnSpc>
              <a:spcAft>
                <a:spcPts val="800"/>
              </a:spcAft>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514350" algn="just">
              <a:lnSpc>
                <a:spcPct val="107000"/>
              </a:lnSpc>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514350" algn="just">
              <a:lnSpc>
                <a:spcPct val="107000"/>
              </a:lnSpc>
              <a:spcAft>
                <a:spcPts val="800"/>
              </a:spcAft>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0" marR="0" indent="514350" algn="just">
              <a:lnSpc>
                <a:spcPct val="107000"/>
              </a:lnSpc>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514350" algn="just">
              <a:lnSpc>
                <a:spcPct val="107000"/>
              </a:lnSpc>
              <a:spcAft>
                <a:spcPts val="800"/>
              </a:spcAft>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0" marR="0" indent="514350" algn="just">
              <a:lnSpc>
                <a:spcPct val="107000"/>
              </a:lnSpc>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514350" algn="just">
              <a:lnSpc>
                <a:spcPct val="107000"/>
              </a:lnSpc>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pic>
        <p:nvPicPr>
          <p:cNvPr id="13" name="Imagine 12">
            <a:extLst>
              <a:ext uri="{FF2B5EF4-FFF2-40B4-BE49-F238E27FC236}">
                <a16:creationId xmlns:a16="http://schemas.microsoft.com/office/drawing/2014/main" id="{6B184767-EF0A-75E2-0296-8744C3A70DBB}"/>
              </a:ext>
            </a:extLst>
          </p:cNvPr>
          <p:cNvPicPr>
            <a:picLocks noChangeAspect="1"/>
          </p:cNvPicPr>
          <p:nvPr/>
        </p:nvPicPr>
        <p:blipFill>
          <a:blip r:embed="rId2"/>
          <a:stretch>
            <a:fillRect/>
          </a:stretch>
        </p:blipFill>
        <p:spPr>
          <a:xfrm>
            <a:off x="5239511" y="1565253"/>
            <a:ext cx="6114288" cy="4526280"/>
          </a:xfrm>
          <a:prstGeom prst="rect">
            <a:avLst/>
          </a:prstGeom>
        </p:spPr>
      </p:pic>
      <p:pic>
        <p:nvPicPr>
          <p:cNvPr id="14" name="Imagine 13">
            <a:extLst>
              <a:ext uri="{FF2B5EF4-FFF2-40B4-BE49-F238E27FC236}">
                <a16:creationId xmlns:a16="http://schemas.microsoft.com/office/drawing/2014/main" id="{334D9A33-8C0C-9D00-C513-209D2C952D45}"/>
              </a:ext>
            </a:extLst>
          </p:cNvPr>
          <p:cNvPicPr>
            <a:picLocks noChangeAspect="1"/>
          </p:cNvPicPr>
          <p:nvPr/>
        </p:nvPicPr>
        <p:blipFill>
          <a:blip r:embed="rId3"/>
          <a:stretch>
            <a:fillRect/>
          </a:stretch>
        </p:blipFill>
        <p:spPr>
          <a:xfrm>
            <a:off x="0" y="232544"/>
            <a:ext cx="2532993" cy="2532993"/>
          </a:xfrm>
          <a:prstGeom prst="rect">
            <a:avLst/>
          </a:prstGeom>
        </p:spPr>
      </p:pic>
    </p:spTree>
    <p:extLst>
      <p:ext uri="{BB962C8B-B14F-4D97-AF65-F5344CB8AC3E}">
        <p14:creationId xmlns:p14="http://schemas.microsoft.com/office/powerpoint/2010/main" val="255854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86E5A93-4974-4B98-476D-B7602D21F05B}"/>
              </a:ext>
            </a:extLst>
          </p:cNvPr>
          <p:cNvSpPr>
            <a:spLocks noGrp="1"/>
          </p:cNvSpPr>
          <p:nvPr>
            <p:ph type="title"/>
          </p:nvPr>
        </p:nvSpPr>
        <p:spPr/>
        <p:txBody>
          <a:bodyPr/>
          <a:lstStyle/>
          <a:p>
            <a:r>
              <a:rPr kumimoji="0" lang="ro-RO" sz="24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DOMENIUL DE INTERVENȚIE PROTECȚIA COPILULUI</a:t>
            </a:r>
            <a:endParaRPr lang="en-US" sz="2400" dirty="0"/>
          </a:p>
        </p:txBody>
      </p:sp>
      <p:sp>
        <p:nvSpPr>
          <p:cNvPr id="3" name="Substituent conținut 2">
            <a:extLst>
              <a:ext uri="{FF2B5EF4-FFF2-40B4-BE49-F238E27FC236}">
                <a16:creationId xmlns:a16="http://schemas.microsoft.com/office/drawing/2014/main" id="{A9F8FB27-6C45-95BB-DA6A-0CF92908343D}"/>
              </a:ext>
            </a:extLst>
          </p:cNvPr>
          <p:cNvSpPr>
            <a:spLocks noGrp="1"/>
          </p:cNvSpPr>
          <p:nvPr>
            <p:ph idx="1"/>
          </p:nvPr>
        </p:nvSpPr>
        <p:spPr/>
        <p:txBody>
          <a:bodyPr/>
          <a:lstStyle/>
          <a:p>
            <a:pPr marL="0" marR="0" algn="just">
              <a:spcAft>
                <a:spcPts val="1000"/>
              </a:spcAft>
            </a:pPr>
            <a:r>
              <a:rPr lang="ro-RO" sz="1800" b="1" i="1" dirty="0">
                <a:effectLst/>
                <a:latin typeface="Arial" panose="020B0604020202020204" pitchFamily="34" charset="0"/>
                <a:ea typeface="Calibri" panose="020F0502020204030204" pitchFamily="34" charset="0"/>
              </a:rPr>
              <a:t>1.Indicatori de activitate pe anul 2024-  Compartimentului </a:t>
            </a:r>
            <a:r>
              <a:rPr lang="ro-RO" sz="1800" b="1" i="1" dirty="0" err="1">
                <a:effectLst/>
                <a:latin typeface="Arial" panose="020B0604020202020204" pitchFamily="34" charset="0"/>
                <a:ea typeface="Calibri" panose="020F0502020204030204" pitchFamily="34" charset="0"/>
              </a:rPr>
              <a:t>Protectie</a:t>
            </a:r>
            <a:r>
              <a:rPr lang="ro-RO" sz="1800" b="1" i="1" dirty="0">
                <a:effectLst/>
                <a:latin typeface="Arial" panose="020B0604020202020204" pitchFamily="34" charset="0"/>
                <a:ea typeface="Calibri" panose="020F0502020204030204" pitchFamily="34" charset="0"/>
              </a:rPr>
              <a:t> de Tip alternativ -- Asistență Maternală- Centrul pentru servicii de tip familial -</a:t>
            </a:r>
            <a:r>
              <a:rPr lang="ro-RO" sz="1800" b="1" i="1" dirty="0" err="1">
                <a:effectLst/>
                <a:latin typeface="Arial" panose="020B0604020202020204" pitchFamily="34" charset="0"/>
                <a:ea typeface="Calibri" panose="020F0502020204030204" pitchFamily="34" charset="0"/>
              </a:rPr>
              <a:t>asistenti</a:t>
            </a:r>
            <a:r>
              <a:rPr lang="ro-RO" sz="1800" b="1" i="1" dirty="0">
                <a:effectLst/>
                <a:latin typeface="Arial" panose="020B0604020202020204" pitchFamily="34" charset="0"/>
                <a:ea typeface="Calibri" panose="020F0502020204030204" pitchFamily="34" charset="0"/>
              </a:rPr>
              <a:t> maternali </a:t>
            </a:r>
            <a:r>
              <a:rPr lang="ro-RO" sz="1800" b="1" i="1" dirty="0" err="1">
                <a:effectLst/>
                <a:latin typeface="Arial" panose="020B0604020202020204" pitchFamily="34" charset="0"/>
                <a:ea typeface="Calibri" panose="020F0502020204030204" pitchFamily="34" charset="0"/>
              </a:rPr>
              <a:t>profesionisti</a:t>
            </a:r>
            <a:r>
              <a:rPr lang="ro-RO" sz="1800" b="1" i="1" dirty="0">
                <a:effectLst/>
                <a:latin typeface="Arial" panose="020B0604020202020204" pitchFamily="34"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p>
            <a:pPr marL="0" marR="0" algn="just">
              <a:spcAft>
                <a:spcPts val="1000"/>
              </a:spcAft>
            </a:pPr>
            <a:r>
              <a:rPr lang="ro-RO" sz="1800" b="1" i="1" dirty="0">
                <a:effectLst/>
                <a:latin typeface="Arial" panose="020B0604020202020204" pitchFamily="34" charset="0"/>
                <a:ea typeface="Calibri" panose="020F0502020204030204" pitchFamily="34" charset="0"/>
              </a:rPr>
              <a:t>     Categoria de persoane beneficiare ale Compartimentului de </a:t>
            </a:r>
            <a:r>
              <a:rPr lang="ro-RO" sz="1800" b="1" i="1" dirty="0" err="1">
                <a:effectLst/>
                <a:latin typeface="Arial" panose="020B0604020202020204" pitchFamily="34" charset="0"/>
                <a:ea typeface="Calibri" panose="020F0502020204030204" pitchFamily="34" charset="0"/>
              </a:rPr>
              <a:t>Protectie</a:t>
            </a:r>
            <a:r>
              <a:rPr lang="ro-RO" sz="1800" b="1" i="1" dirty="0">
                <a:effectLst/>
                <a:latin typeface="Arial" panose="020B0604020202020204" pitchFamily="34" charset="0"/>
                <a:ea typeface="Calibri" panose="020F0502020204030204" pitchFamily="34" charset="0"/>
              </a:rPr>
              <a:t> de Tip Alternativ-- Asistență Maternală:</a:t>
            </a:r>
            <a:endParaRPr lang="en-US" sz="1800" dirty="0">
              <a:effectLst/>
              <a:latin typeface="Times New Roman" panose="02020603050405020304" pitchFamily="18" charset="0"/>
              <a:ea typeface="Times New Roman" panose="02020603050405020304" pitchFamily="18" charset="0"/>
            </a:endParaRPr>
          </a:p>
          <a:p>
            <a:pPr marL="0" marR="0" algn="just">
              <a:spcAft>
                <a:spcPts val="1000"/>
              </a:spcAft>
            </a:pPr>
            <a:r>
              <a:rPr lang="ro-RO" sz="1800" b="1" dirty="0">
                <a:effectLst/>
                <a:latin typeface="Arial" panose="020B0604020202020204" pitchFamily="34" charset="0"/>
                <a:ea typeface="Calibri" panose="020F0502020204030204" pitchFamily="34" charset="0"/>
              </a:rPr>
              <a:t>TOTAL COPII cu </a:t>
            </a:r>
            <a:r>
              <a:rPr lang="ro-RO" sz="1800" b="1" dirty="0" err="1">
                <a:effectLst/>
                <a:latin typeface="Arial" panose="020B0604020202020204" pitchFamily="34" charset="0"/>
                <a:ea typeface="Calibri" panose="020F0502020204030204" pitchFamily="34" charset="0"/>
              </a:rPr>
              <a:t>masura</a:t>
            </a:r>
            <a:r>
              <a:rPr lang="ro-RO" sz="1800" b="1" dirty="0">
                <a:effectLst/>
                <a:latin typeface="Arial" panose="020B0604020202020204" pitchFamily="34" charset="0"/>
                <a:ea typeface="Calibri" panose="020F0502020204030204" pitchFamily="34" charset="0"/>
              </a:rPr>
              <a:t> de </a:t>
            </a:r>
            <a:r>
              <a:rPr lang="ro-RO" sz="1800" b="1" dirty="0" err="1">
                <a:effectLst/>
                <a:latin typeface="Arial" panose="020B0604020202020204" pitchFamily="34" charset="0"/>
                <a:ea typeface="Calibri" panose="020F0502020204030204" pitchFamily="34" charset="0"/>
              </a:rPr>
              <a:t>protectie</a:t>
            </a:r>
            <a:r>
              <a:rPr lang="ro-RO" sz="1800" b="1" dirty="0">
                <a:effectLst/>
                <a:latin typeface="Arial" panose="020B0604020202020204" pitchFamily="34" charset="0"/>
                <a:ea typeface="Calibri" panose="020F0502020204030204" pitchFamily="34" charset="0"/>
              </a:rPr>
              <a:t> la asistenți maternali: 370;</a:t>
            </a:r>
            <a:endParaRPr lang="en-US" sz="1800" dirty="0">
              <a:effectLst/>
              <a:latin typeface="Times New Roman" panose="02020603050405020304" pitchFamily="18" charset="0"/>
              <a:ea typeface="Times New Roman" panose="02020603050405020304" pitchFamily="18" charset="0"/>
            </a:endParaRPr>
          </a:p>
          <a:p>
            <a:pPr marL="0" marR="0" algn="just">
              <a:spcAft>
                <a:spcPts val="1000"/>
              </a:spcAft>
            </a:pPr>
            <a:r>
              <a:rPr lang="ro-RO" sz="1800" b="1" dirty="0">
                <a:effectLst/>
                <a:latin typeface="Arial" panose="020B0604020202020204" pitchFamily="34" charset="0"/>
                <a:ea typeface="Calibri" panose="020F0502020204030204" pitchFamily="34" charset="0"/>
              </a:rPr>
              <a:t>TOTAL ASISTENȚI MATERNALI: 208;</a:t>
            </a:r>
            <a:endParaRPr lang="en-US" sz="1800" dirty="0">
              <a:effectLst/>
              <a:latin typeface="Times New Roman" panose="02020603050405020304" pitchFamily="18" charset="0"/>
              <a:ea typeface="Times New Roman" panose="02020603050405020304" pitchFamily="18" charset="0"/>
            </a:endParaRPr>
          </a:p>
          <a:p>
            <a:endParaRPr lang="en-US" dirty="0"/>
          </a:p>
        </p:txBody>
      </p:sp>
      <p:pic>
        <p:nvPicPr>
          <p:cNvPr id="5" name="Imagine 4">
            <a:extLst>
              <a:ext uri="{FF2B5EF4-FFF2-40B4-BE49-F238E27FC236}">
                <a16:creationId xmlns:a16="http://schemas.microsoft.com/office/drawing/2014/main" id="{70F1EA51-E5BF-D081-2D1D-F09A3098F86C}"/>
              </a:ext>
            </a:extLst>
          </p:cNvPr>
          <p:cNvPicPr>
            <a:picLocks noChangeAspect="1"/>
          </p:cNvPicPr>
          <p:nvPr/>
        </p:nvPicPr>
        <p:blipFill>
          <a:blip r:embed="rId2"/>
          <a:stretch>
            <a:fillRect/>
          </a:stretch>
        </p:blipFill>
        <p:spPr>
          <a:xfrm>
            <a:off x="0" y="232544"/>
            <a:ext cx="2532993" cy="2532993"/>
          </a:xfrm>
          <a:prstGeom prst="rect">
            <a:avLst/>
          </a:prstGeom>
        </p:spPr>
      </p:pic>
    </p:spTree>
    <p:extLst>
      <p:ext uri="{BB962C8B-B14F-4D97-AF65-F5344CB8AC3E}">
        <p14:creationId xmlns:p14="http://schemas.microsoft.com/office/powerpoint/2010/main" val="665069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3F1A13D-98E4-4539-7DB7-FB4F82319095}"/>
              </a:ext>
            </a:extLst>
          </p:cNvPr>
          <p:cNvSpPr>
            <a:spLocks noGrp="1"/>
          </p:cNvSpPr>
          <p:nvPr>
            <p:ph type="title"/>
          </p:nvPr>
        </p:nvSpPr>
        <p:spPr/>
        <p:txBody>
          <a:bodyPr/>
          <a:lstStyle/>
          <a:p>
            <a:r>
              <a:rPr kumimoji="0" lang="ro-RO" sz="24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DOMENIUL DE INTERVENȚIE PROTECȚIA COPILULUI</a:t>
            </a:r>
            <a:endParaRPr lang="en-US" sz="2400" dirty="0"/>
          </a:p>
        </p:txBody>
      </p:sp>
      <p:sp>
        <p:nvSpPr>
          <p:cNvPr id="3" name="Substituent conținut 2">
            <a:extLst>
              <a:ext uri="{FF2B5EF4-FFF2-40B4-BE49-F238E27FC236}">
                <a16:creationId xmlns:a16="http://schemas.microsoft.com/office/drawing/2014/main" id="{911A3C92-404A-9943-4B1E-3FEECEBABF87}"/>
              </a:ext>
            </a:extLst>
          </p:cNvPr>
          <p:cNvSpPr>
            <a:spLocks noGrp="1"/>
          </p:cNvSpPr>
          <p:nvPr>
            <p:ph idx="1"/>
          </p:nvPr>
        </p:nvSpPr>
        <p:spPr>
          <a:xfrm>
            <a:off x="5698911" y="276447"/>
            <a:ext cx="6326512" cy="6581553"/>
          </a:xfrm>
        </p:spPr>
        <p:txBody>
          <a:bodyPr>
            <a:normAutofit fontScale="62500" lnSpcReduction="20000"/>
          </a:bodyPr>
          <a:lstStyle/>
          <a:p>
            <a:pPr marL="0" marR="0" algn="just">
              <a:lnSpc>
                <a:spcPct val="107000"/>
              </a:lnSpc>
              <a:spcAft>
                <a:spcPts val="800"/>
              </a:spcAft>
            </a:pPr>
            <a:r>
              <a:rPr lang="en-US" sz="2500" b="1" dirty="0" err="1">
                <a:effectLst/>
                <a:latin typeface="Times New Roman" panose="02020603050405020304" pitchFamily="18" charset="0"/>
                <a:ea typeface="Calibri" panose="020F0502020204030204" pitchFamily="34" charset="0"/>
                <a:cs typeface="Times New Roman" panose="02020603050405020304" pitchFamily="18" charset="0"/>
              </a:rPr>
              <a:t>Protecție</a:t>
            </a:r>
            <a:r>
              <a:rPr lang="en-US" sz="2500" b="1" dirty="0">
                <a:effectLst/>
                <a:latin typeface="Times New Roman" panose="02020603050405020304" pitchFamily="18" charset="0"/>
                <a:ea typeface="Calibri" panose="020F0502020204030204" pitchFamily="34" charset="0"/>
                <a:cs typeface="Times New Roman" panose="02020603050405020304" pitchFamily="18" charset="0"/>
              </a:rPr>
              <a:t> de tip </a:t>
            </a:r>
            <a:r>
              <a:rPr lang="en-US" sz="2500" b="1" dirty="0" err="1">
                <a:effectLst/>
                <a:latin typeface="Times New Roman" panose="02020603050405020304" pitchFamily="18" charset="0"/>
                <a:ea typeface="Calibri" panose="020F0502020204030204" pitchFamily="34" charset="0"/>
                <a:cs typeface="Times New Roman" panose="02020603050405020304" pitchFamily="18" charset="0"/>
              </a:rPr>
              <a:t>rezidențial</a:t>
            </a:r>
            <a:endParaRPr lang="en-US" sz="25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Aft>
                <a:spcPts val="800"/>
              </a:spcAft>
            </a:pPr>
            <a:r>
              <a:rPr lang="it-IT" sz="2500" b="1" dirty="0">
                <a:effectLst/>
                <a:latin typeface="Times New Roman" panose="02020603050405020304" pitchFamily="18" charset="0"/>
                <a:ea typeface="Calibri" panose="020F0502020204030204" pitchFamily="34" charset="0"/>
                <a:cs typeface="Times New Roman" panose="02020603050405020304" pitchFamily="18" charset="0"/>
              </a:rPr>
              <a:t>TOTAL COPII/ TINERI: - 197  </a:t>
            </a:r>
            <a:r>
              <a:rPr lang="it-IT" sz="2500" dirty="0">
                <a:effectLst/>
                <a:latin typeface="Times New Roman" panose="02020603050405020304" pitchFamily="18" charset="0"/>
                <a:ea typeface="Calibri" panose="020F0502020204030204" pitchFamily="34" charset="0"/>
                <a:cs typeface="Times New Roman" panose="02020603050405020304" pitchFamily="18" charset="0"/>
              </a:rPr>
              <a:t>– în sistemul de protecție de tip rezidențial din care: 141 copii/ tineri pe servicii de tip rezidential licențiate aflate în subordinea institutiei noastre și 56 aflați în servicii de tip rezidențial ale OPA</a:t>
            </a:r>
            <a:endParaRPr lang="en-US" sz="25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Aft>
                <a:spcPts val="800"/>
              </a:spcAft>
            </a:pPr>
            <a:r>
              <a:rPr lang="it-IT" sz="2500" dirty="0">
                <a:effectLst/>
                <a:latin typeface="Times New Roman" panose="02020603050405020304" pitchFamily="18" charset="0"/>
                <a:ea typeface="Calibri" panose="020F0502020204030204" pitchFamily="34" charset="0"/>
                <a:cs typeface="Times New Roman" panose="02020603050405020304" pitchFamily="18" charset="0"/>
              </a:rPr>
              <a:t>- La  CPC ,,Floare de Colt” Halmeu s-a finalizat procedura de închidere prin proiectul „Închiderea Centrului de plasament al copilului ”Floare de Colț”, Halmeu și dezvoltarea de alternative familiale de îngrijire", cod SMIS 130557 finanțat prin Programul Operațional Regional, infiintandu-se 3 case de tip familial ,CTF ,,Narcisa” si CTF ,,Margareta” in localitatea Halmeu, precum si CTF ,,Gabriela” in localitatea Tasnad precum si Centrul de zi ,,Sfantul Nicolae” din localitatea Halmeu.  </a:t>
            </a:r>
            <a:endParaRPr lang="en-US" sz="25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Aft>
                <a:spcPts val="800"/>
              </a:spcAft>
            </a:pPr>
            <a:r>
              <a:rPr lang="it-IT" sz="2500" dirty="0">
                <a:effectLst/>
                <a:latin typeface="Times New Roman" panose="02020603050405020304" pitchFamily="18" charset="0"/>
                <a:ea typeface="Calibri" panose="020F0502020204030204" pitchFamily="34" charset="0"/>
                <a:cs typeface="Times New Roman" panose="02020603050405020304" pitchFamily="18" charset="0"/>
              </a:rPr>
              <a:t>        Totodata cele 3 case de tip familial infiintate in urma inchiderii centrului de plasament ”Floare de Colt” precum si Centrul de zi ,,Sfantul Nicolae” au obtinut licenta provizorie de functionare.</a:t>
            </a:r>
            <a:endParaRPr lang="en-US" sz="25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Aft>
                <a:spcPts val="800"/>
              </a:spcAft>
            </a:pPr>
            <a:r>
              <a:rPr lang="it-IT" sz="2500" dirty="0">
                <a:effectLst/>
                <a:latin typeface="Times New Roman" panose="02020603050405020304" pitchFamily="18" charset="0"/>
                <a:ea typeface="Calibri" panose="020F0502020204030204" pitchFamily="34" charset="0"/>
                <a:cs typeface="Times New Roman" panose="02020603050405020304" pitchFamily="18" charset="0"/>
              </a:rPr>
              <a:t> - </a:t>
            </a:r>
            <a:r>
              <a:rPr lang="it-IT" sz="2500" b="1" dirty="0">
                <a:effectLst/>
                <a:latin typeface="Times New Roman" panose="02020603050405020304" pitchFamily="18" charset="0"/>
                <a:ea typeface="Calibri" panose="020F0502020204030204" pitchFamily="34" charset="0"/>
                <a:cs typeface="Times New Roman" panose="02020603050405020304" pitchFamily="18" charset="0"/>
              </a:rPr>
              <a:t>10 Case de tip familial pentru copii fără dizabilități</a:t>
            </a:r>
            <a:r>
              <a:rPr lang="it-IT" sz="2500" dirty="0">
                <a:effectLst/>
                <a:latin typeface="Times New Roman" panose="02020603050405020304" pitchFamily="18" charset="0"/>
                <a:ea typeface="Calibri" panose="020F0502020204030204" pitchFamily="34" charset="0"/>
                <a:cs typeface="Times New Roman" panose="02020603050405020304" pitchFamily="18" charset="0"/>
              </a:rPr>
              <a:t>: CSS ‟Floare de Colț” -  cu casele CTF ‟Margareta” – CTF ‟Narcisa” Halmeu; Complexul CTF  cu CTF ‟Gabriela” – CTF ‟Mihaela” Tășnad; CTF ‟Daniel” Borlesti: CTF ‟Iris” Berindan; CTF ‟Maria” Satu Mare; CTF ‟Orhideea” Ratesti; CTF ‟Speranta” Carei; CTF ‟Ștefania” Oar;</a:t>
            </a:r>
            <a:endParaRPr lang="en-US" sz="25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Aft>
                <a:spcPts val="800"/>
              </a:spcAft>
            </a:pPr>
            <a:r>
              <a:rPr lang="it-IT"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2500" b="1" dirty="0">
                <a:effectLst/>
                <a:latin typeface="Times New Roman" panose="02020603050405020304" pitchFamily="18" charset="0"/>
                <a:ea typeface="Calibri" panose="020F0502020204030204" pitchFamily="34" charset="0"/>
                <a:cs typeface="Times New Roman" panose="02020603050405020304" pitchFamily="18" charset="0"/>
              </a:rPr>
              <a:t>5 Case de tip familial pentru copii cu dizabilități: </a:t>
            </a:r>
            <a:r>
              <a:rPr lang="it-IT" sz="2500" dirty="0">
                <a:effectLst/>
                <a:latin typeface="Times New Roman" panose="02020603050405020304" pitchFamily="18" charset="0"/>
                <a:ea typeface="Calibri" panose="020F0502020204030204" pitchFamily="34" charset="0"/>
                <a:cs typeface="Times New Roman" panose="02020603050405020304" pitchFamily="18" charset="0"/>
              </a:rPr>
              <a:t>CTF ‟Alexandra” Amați; CTF ‟Andreea” Carei; CTF ‟Felicia” Satu Mare; CTF ‟Teodora” Noroieni, CTF ‟Violeta” Carei. </a:t>
            </a:r>
            <a:endParaRPr lang="en-US" sz="25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b="1" dirty="0"/>
          </a:p>
          <a:p>
            <a:endParaRPr lang="en-US" dirty="0"/>
          </a:p>
        </p:txBody>
      </p:sp>
      <p:pic>
        <p:nvPicPr>
          <p:cNvPr id="4" name="Imagine 3">
            <a:extLst>
              <a:ext uri="{FF2B5EF4-FFF2-40B4-BE49-F238E27FC236}">
                <a16:creationId xmlns:a16="http://schemas.microsoft.com/office/drawing/2014/main" id="{0E382942-DDE4-C19A-8C96-1EC5B4FC0141}"/>
              </a:ext>
            </a:extLst>
          </p:cNvPr>
          <p:cNvPicPr>
            <a:picLocks noChangeAspect="1"/>
          </p:cNvPicPr>
          <p:nvPr/>
        </p:nvPicPr>
        <p:blipFill>
          <a:blip r:embed="rId2"/>
          <a:stretch>
            <a:fillRect/>
          </a:stretch>
        </p:blipFill>
        <p:spPr>
          <a:xfrm>
            <a:off x="0" y="232544"/>
            <a:ext cx="2532993" cy="2532993"/>
          </a:xfrm>
          <a:prstGeom prst="rect">
            <a:avLst/>
          </a:prstGeom>
        </p:spPr>
      </p:pic>
    </p:spTree>
    <p:extLst>
      <p:ext uri="{BB962C8B-B14F-4D97-AF65-F5344CB8AC3E}">
        <p14:creationId xmlns:p14="http://schemas.microsoft.com/office/powerpoint/2010/main" val="1032752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1CD1E9A-9091-232E-DA5C-8C3B7D512E02}"/>
              </a:ext>
            </a:extLst>
          </p:cNvPr>
          <p:cNvSpPr>
            <a:spLocks noGrp="1"/>
          </p:cNvSpPr>
          <p:nvPr>
            <p:ph type="title"/>
          </p:nvPr>
        </p:nvSpPr>
        <p:spPr>
          <a:xfrm>
            <a:off x="620590" y="1129083"/>
            <a:ext cx="4384736" cy="4619938"/>
          </a:xfrm>
        </p:spPr>
        <p:txBody>
          <a:bodyPr/>
          <a:lstStyle/>
          <a:p>
            <a:r>
              <a:rPr lang="ro-RO" sz="1800" b="1" kern="1200" dirty="0">
                <a:solidFill>
                  <a:schemeClr val="tx1"/>
                </a:solidFill>
                <a:effectLst/>
                <a:latin typeface="Times New Roman" panose="02020603050405020304" pitchFamily="18" charset="0"/>
                <a:ea typeface="+mn-ea"/>
              </a:rPr>
              <a:t>DOMENIU - ABUZ ASUPRA COPILULUI, VIOLENŢĂ DOMESTICĂ</a:t>
            </a:r>
            <a:endParaRPr lang="en-US" dirty="0">
              <a:solidFill>
                <a:schemeClr val="tx1"/>
              </a:solidFill>
            </a:endParaRPr>
          </a:p>
        </p:txBody>
      </p:sp>
      <p:sp>
        <p:nvSpPr>
          <p:cNvPr id="3" name="Substituent conținut 2">
            <a:extLst>
              <a:ext uri="{FF2B5EF4-FFF2-40B4-BE49-F238E27FC236}">
                <a16:creationId xmlns:a16="http://schemas.microsoft.com/office/drawing/2014/main" id="{BD7397A9-087D-2D9B-BE12-A4D785054F5B}"/>
              </a:ext>
            </a:extLst>
          </p:cNvPr>
          <p:cNvSpPr>
            <a:spLocks noGrp="1"/>
          </p:cNvSpPr>
          <p:nvPr>
            <p:ph idx="1"/>
          </p:nvPr>
        </p:nvSpPr>
        <p:spPr/>
        <p:txBody>
          <a:bodyPr>
            <a:normAutofit fontScale="92500" lnSpcReduction="20000"/>
          </a:bodyPr>
          <a:lstStyle/>
          <a:p>
            <a:pPr marL="0" marR="0" indent="294640" algn="just">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anul</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2024</a:t>
            </a:r>
          </a:p>
          <a:p>
            <a:pPr marL="0" marR="0" indent="294640" algn="just">
              <a:lnSpc>
                <a:spcPct val="107000"/>
              </a:lnSpc>
              <a:spcAft>
                <a:spcPts val="800"/>
              </a:spcAft>
            </a:pPr>
            <a:r>
              <a:rPr lang="hu-HU" sz="1800" b="1" dirty="0">
                <a:effectLst/>
                <a:latin typeface="Times New Roman" panose="02020603050405020304" pitchFamily="18" charset="0"/>
                <a:ea typeface="Times New Roman" panose="02020603050405020304" pitchFamily="18" charset="0"/>
                <a:cs typeface="Times New Roman" panose="02020603050405020304" pitchFamily="18" charset="0"/>
              </a:rPr>
              <a:t>765</a:t>
            </a:r>
            <a:r>
              <a:rPr lang="hu-HU" sz="1800" dirty="0">
                <a:effectLst/>
                <a:latin typeface="Times New Roman" panose="02020603050405020304" pitchFamily="18" charset="0"/>
                <a:ea typeface="Times New Roman" panose="02020603050405020304" pitchFamily="18" charset="0"/>
                <a:cs typeface="Times New Roman" panose="02020603050405020304" pitchFamily="18" charset="0"/>
              </a:rPr>
              <a:t> cazuri dintre care</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800" b="1"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 cazuri abandon de copii, </a:t>
            </a:r>
            <a:r>
              <a:rPr lang="ro-RO" sz="1800" b="1" dirty="0">
                <a:effectLst/>
                <a:latin typeface="Times New Roman" panose="02020603050405020304" pitchFamily="18" charset="0"/>
                <a:ea typeface="Times New Roman" panose="02020603050405020304" pitchFamily="18" charset="0"/>
                <a:cs typeface="Times New Roman" panose="02020603050405020304" pitchFamily="18" charset="0"/>
              </a:rPr>
              <a:t>56</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 de cazuri abuz emoțional, </a:t>
            </a:r>
            <a:r>
              <a:rPr lang="ro-RO" sz="1800" b="1" dirty="0">
                <a:effectLst/>
                <a:latin typeface="Times New Roman" panose="02020603050405020304" pitchFamily="18" charset="0"/>
                <a:ea typeface="Times New Roman" panose="02020603050405020304" pitchFamily="18" charset="0"/>
                <a:cs typeface="Times New Roman" panose="02020603050405020304" pitchFamily="18" charset="0"/>
              </a:rPr>
              <a:t>58</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 de cazuri abuz fizic, </a:t>
            </a:r>
            <a:r>
              <a:rPr lang="ro-RO" sz="1800" b="1" dirty="0">
                <a:effectLst/>
                <a:latin typeface="Times New Roman" panose="02020603050405020304" pitchFamily="18" charset="0"/>
                <a:ea typeface="Times New Roman" panose="02020603050405020304" pitchFamily="18" charset="0"/>
                <a:cs typeface="Times New Roman" panose="02020603050405020304" pitchFamily="18" charset="0"/>
              </a:rPr>
              <a:t>106</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 cazuri de abuz sexual ( dintre care 14 cazuri de minore însărcinate, 35 de cazuri de mame minore și 57 de cazuri de abuz sexual), </a:t>
            </a:r>
            <a:r>
              <a:rPr lang="ro-RO" sz="1800" b="1"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 cazuri alienare parentală, </a:t>
            </a:r>
            <a:r>
              <a:rPr lang="ro-RO" sz="1800" b="1" dirty="0">
                <a:effectLst/>
                <a:latin typeface="Times New Roman" panose="02020603050405020304" pitchFamily="18" charset="0"/>
                <a:ea typeface="Times New Roman" panose="02020603050405020304" pitchFamily="18" charset="0"/>
                <a:cs typeface="Times New Roman" panose="02020603050405020304" pitchFamily="18" charset="0"/>
              </a:rPr>
              <a:t>10</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 cazuri de </a:t>
            </a:r>
            <a:r>
              <a:rPr lang="ro-RO" sz="1800" dirty="0" err="1">
                <a:effectLst/>
                <a:latin typeface="Times New Roman" panose="02020603050405020304" pitchFamily="18" charset="0"/>
                <a:ea typeface="Times New Roman" panose="02020603050405020304" pitchFamily="18" charset="0"/>
                <a:cs typeface="Times New Roman" panose="02020603050405020304" pitchFamily="18" charset="0"/>
              </a:rPr>
              <a:t>bullying</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o-RO" sz="1800" b="1"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 caz de cerșetorie, </a:t>
            </a:r>
            <a:r>
              <a:rPr lang="ro-RO" sz="1800" b="1" dirty="0">
                <a:effectLst/>
                <a:latin typeface="Times New Roman" panose="02020603050405020304" pitchFamily="18" charset="0"/>
                <a:ea typeface="Times New Roman" panose="02020603050405020304" pitchFamily="18" charset="0"/>
                <a:cs typeface="Times New Roman" panose="02020603050405020304" pitchFamily="18" charset="0"/>
              </a:rPr>
              <a:t>11</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 cazuri consum de droguri, </a:t>
            </a:r>
            <a:r>
              <a:rPr lang="ro-RO" sz="1800" b="1" dirty="0">
                <a:effectLst/>
                <a:latin typeface="Times New Roman" panose="02020603050405020304" pitchFamily="18" charset="0"/>
                <a:ea typeface="Times New Roman" panose="02020603050405020304" pitchFamily="18" charset="0"/>
                <a:cs typeface="Times New Roman" panose="02020603050405020304" pitchFamily="18" charset="0"/>
              </a:rPr>
              <a:t>50</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 de cazuri violență în familie, </a:t>
            </a:r>
            <a:r>
              <a:rPr lang="ro-RO" sz="1800" b="1" dirty="0">
                <a:effectLst/>
                <a:latin typeface="Times New Roman" panose="02020603050405020304" pitchFamily="18" charset="0"/>
                <a:ea typeface="Times New Roman" panose="02020603050405020304" pitchFamily="18" charset="0"/>
                <a:cs typeface="Times New Roman" panose="02020603050405020304" pitchFamily="18" charset="0"/>
              </a:rPr>
              <a:t>23</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 cuplu mama-copil, </a:t>
            </a:r>
            <a:r>
              <a:rPr lang="ro-RO" sz="1800" b="1" dirty="0">
                <a:effectLst/>
                <a:latin typeface="Times New Roman" panose="02020603050405020304" pitchFamily="18" charset="0"/>
                <a:ea typeface="Times New Roman" panose="02020603050405020304" pitchFamily="18" charset="0"/>
                <a:cs typeface="Times New Roman" panose="02020603050405020304" pitchFamily="18" charset="0"/>
              </a:rPr>
              <a:t>8</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 cazuri de delicvență juvenilă, </a:t>
            </a:r>
            <a:r>
              <a:rPr lang="ro-RO" sz="1800" b="1"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 cazuri de exploatare prin muncă, </a:t>
            </a:r>
            <a:r>
              <a:rPr lang="ro-RO" sz="1800" b="1" dirty="0">
                <a:effectLst/>
                <a:latin typeface="Times New Roman" panose="02020603050405020304" pitchFamily="18" charset="0"/>
                <a:ea typeface="Times New Roman" panose="02020603050405020304" pitchFamily="18" charset="0"/>
                <a:cs typeface="Times New Roman" panose="02020603050405020304" pitchFamily="18" charset="0"/>
              </a:rPr>
              <a:t>419</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 de cazuri de neglijare, </a:t>
            </a:r>
            <a:r>
              <a:rPr lang="ro-RO" sz="1800" b="1"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 cazuri de pornografie, </a:t>
            </a:r>
            <a:r>
              <a:rPr lang="ro-RO" sz="1800" b="1" dirty="0">
                <a:effectLst/>
                <a:latin typeface="Times New Roman" panose="02020603050405020304" pitchFamily="18" charset="0"/>
                <a:ea typeface="Times New Roman" panose="02020603050405020304" pitchFamily="18" charset="0"/>
                <a:cs typeface="Times New Roman" panose="02020603050405020304" pitchFamily="18" charset="0"/>
              </a:rPr>
              <a:t>6</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 cazuri de repatriere, </a:t>
            </a:r>
            <a:r>
              <a:rPr lang="ro-RO" sz="1800" b="1"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 cazuri în care minorul a săvârșit o faptă penală și nu răspunde penal și </a:t>
            </a:r>
            <a:r>
              <a:rPr lang="ro-RO" sz="1800" b="1"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 cazuri de trafic de minor.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294640" algn="just">
              <a:lnSpc>
                <a:spcPct val="107000"/>
              </a:lnSpc>
              <a:spcAft>
                <a:spcPts val="800"/>
              </a:spcAft>
            </a:pP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Din cele 765 de cazuri instrumentate pentru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294640" algn="just">
              <a:lnSpc>
                <a:spcPct val="107000"/>
              </a:lnSpc>
              <a:spcAft>
                <a:spcPts val="800"/>
              </a:spcAft>
            </a:pP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122 de cazuri a fost </a:t>
            </a:r>
            <a:r>
              <a:rPr lang="ro-RO" sz="1800" dirty="0" err="1">
                <a:effectLst/>
                <a:latin typeface="Times New Roman" panose="02020603050405020304" pitchFamily="18" charset="0"/>
                <a:ea typeface="Times New Roman" panose="02020603050405020304" pitchFamily="18" charset="0"/>
                <a:cs typeface="Times New Roman" panose="02020603050405020304" pitchFamily="18" charset="0"/>
              </a:rPr>
              <a:t>instituțită</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 măsura plasamentului în regim de urgență la familie/ alte persoane / asistent maternal / case de tip familial / centre de tip rezidențial, (din numărul de 122 plasamente în regim de urgență, 118 au fost </a:t>
            </a:r>
            <a:r>
              <a:rPr lang="ro-RO" sz="1800" dirty="0" err="1">
                <a:effectLst/>
                <a:latin typeface="Times New Roman" panose="02020603050405020304" pitchFamily="18" charset="0"/>
                <a:ea typeface="Times New Roman" panose="02020603050405020304" pitchFamily="18" charset="0"/>
                <a:cs typeface="Times New Roman" panose="02020603050405020304" pitchFamily="18" charset="0"/>
              </a:rPr>
              <a:t>institutie</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 prin Dispoziția Directorului General iar pentru 4  cazuri s-a solicitat instanței de judecată emiterea unor ordonanțe președințiale privind plasamentul în regim de urgență);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13975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6C18FB4-7E77-0E77-47C3-401B4D1E23D9}"/>
              </a:ext>
            </a:extLst>
          </p:cNvPr>
          <p:cNvSpPr>
            <a:spLocks noGrp="1"/>
          </p:cNvSpPr>
          <p:nvPr>
            <p:ph type="title"/>
          </p:nvPr>
        </p:nvSpPr>
        <p:spPr>
          <a:xfrm>
            <a:off x="609957" y="1119031"/>
            <a:ext cx="4025838" cy="4619938"/>
          </a:xfrm>
        </p:spPr>
        <p:txBody>
          <a:bodyPr/>
          <a:lstStyle/>
          <a:p>
            <a:r>
              <a:rPr kumimoji="0" lang="ro-RO" sz="18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mj-cs"/>
              </a:rPr>
              <a:t>DOMENIU - ABUZ ASUPRA COPILULUI, VIOLENŢĂ DOMESTICĂ</a:t>
            </a:r>
            <a:endParaRPr lang="en-US" dirty="0"/>
          </a:p>
        </p:txBody>
      </p:sp>
      <p:sp>
        <p:nvSpPr>
          <p:cNvPr id="3" name="Substituent conținut 2">
            <a:extLst>
              <a:ext uri="{FF2B5EF4-FFF2-40B4-BE49-F238E27FC236}">
                <a16:creationId xmlns:a16="http://schemas.microsoft.com/office/drawing/2014/main" id="{3768E4B6-7A39-105D-85F0-B1515D1338CF}"/>
              </a:ext>
            </a:extLst>
          </p:cNvPr>
          <p:cNvSpPr>
            <a:spLocks noGrp="1"/>
          </p:cNvSpPr>
          <p:nvPr>
            <p:ph idx="1"/>
          </p:nvPr>
        </p:nvSpPr>
        <p:spPr>
          <a:xfrm>
            <a:off x="4837814" y="223284"/>
            <a:ext cx="7354186" cy="6485860"/>
          </a:xfrm>
        </p:spPr>
        <p:txBody>
          <a:bodyPr>
            <a:normAutofit fontScale="85000" lnSpcReduction="10000"/>
          </a:bodyPr>
          <a:lstStyle/>
          <a:p>
            <a:pPr algn="just" fontAlgn="base">
              <a:lnSpc>
                <a:spcPct val="120000"/>
              </a:lnSpc>
              <a:spcBef>
                <a:spcPts val="0"/>
              </a:spcBef>
              <a:spcAft>
                <a:spcPts val="0"/>
              </a:spcAft>
            </a:pPr>
            <a:r>
              <a:rPr lang="en-US" sz="1800" b="1" u="sng" kern="150" dirty="0">
                <a:effectLst/>
                <a:latin typeface="Arial" panose="020B0604020202020204" pitchFamily="34" charset="0"/>
                <a:ea typeface="Calibri" panose="020F0502020204030204" pitchFamily="34" charset="0"/>
              </a:rPr>
              <a:t>CENTRUL MATERNAL ,, LORENA,, SATU MARE</a:t>
            </a:r>
          </a:p>
          <a:p>
            <a:pPr algn="just" fontAlgn="base">
              <a:lnSpc>
                <a:spcPct val="120000"/>
              </a:lnSpc>
              <a:spcBef>
                <a:spcPts val="0"/>
              </a:spcBef>
              <a:spcAft>
                <a:spcPts val="0"/>
              </a:spcAft>
            </a:pPr>
            <a:r>
              <a:rPr lang="ro-RO" sz="1800" kern="150" dirty="0">
                <a:solidFill>
                  <a:srgbClr val="000000"/>
                </a:solidFill>
                <a:latin typeface="Arial" panose="020B0604020202020204" pitchFamily="34" charset="0"/>
                <a:ea typeface="Times New Roman" panose="02020603050405020304" pitchFamily="18" charset="0"/>
              </a:rPr>
              <a:t>serviciile de </a:t>
            </a:r>
            <a:r>
              <a:rPr lang="ro-RO" sz="1800" dirty="0">
                <a:latin typeface="Arial" panose="020B0604020202020204" pitchFamily="34" charset="0"/>
              </a:rPr>
              <a:t>sprijin </a:t>
            </a:r>
            <a:r>
              <a:rPr lang="ro-RO" sz="1800" dirty="0" err="1">
                <a:latin typeface="Arial" panose="020B0604020202020204" pitchFamily="34" charset="0"/>
              </a:rPr>
              <a:t>şi</a:t>
            </a:r>
            <a:r>
              <a:rPr lang="ro-RO" sz="1800" dirty="0">
                <a:latin typeface="Arial" panose="020B0604020202020204" pitchFamily="34" charset="0"/>
              </a:rPr>
              <a:t> </a:t>
            </a:r>
            <a:r>
              <a:rPr lang="ro-RO" sz="1800" dirty="0" err="1">
                <a:latin typeface="Arial" panose="020B0604020202020204" pitchFamily="34" charset="0"/>
              </a:rPr>
              <a:t>intervenţie</a:t>
            </a:r>
            <a:r>
              <a:rPr lang="ro-RO" sz="1800" dirty="0">
                <a:latin typeface="Arial" panose="020B0604020202020204" pitchFamily="34" charset="0"/>
              </a:rPr>
              <a:t> pluridisciplinară pe care le oferă, respectiv: găzduire pe perioadă determinată, îngrijire </a:t>
            </a:r>
            <a:r>
              <a:rPr lang="ro-RO" sz="1800" dirty="0" err="1">
                <a:latin typeface="Arial" panose="020B0604020202020204" pitchFamily="34" charset="0"/>
              </a:rPr>
              <a:t>şi</a:t>
            </a:r>
            <a:r>
              <a:rPr lang="ro-RO" sz="1800" dirty="0">
                <a:latin typeface="Arial" panose="020B0604020202020204" pitchFamily="34" charset="0"/>
              </a:rPr>
              <a:t> </a:t>
            </a:r>
            <a:r>
              <a:rPr lang="ro-RO" sz="1800" dirty="0" err="1">
                <a:latin typeface="Arial" panose="020B0604020202020204" pitchFamily="34" charset="0"/>
              </a:rPr>
              <a:t>asistenţă</a:t>
            </a:r>
            <a:r>
              <a:rPr lang="ro-RO" sz="1800" dirty="0">
                <a:latin typeface="Arial" panose="020B0604020202020204" pitchFamily="34" charset="0"/>
              </a:rPr>
              <a:t> medicală, consiliere psihologică, socializare </a:t>
            </a:r>
            <a:r>
              <a:rPr lang="ro-RO" sz="1800" dirty="0" err="1">
                <a:latin typeface="Arial" panose="020B0604020202020204" pitchFamily="34" charset="0"/>
              </a:rPr>
              <a:t>şi</a:t>
            </a:r>
            <a:r>
              <a:rPr lang="ro-RO" sz="1800" dirty="0">
                <a:latin typeface="Arial" panose="020B0604020202020204" pitchFamily="34" charset="0"/>
              </a:rPr>
              <a:t> petrecere a timpului liber, integrare/reintegrare </a:t>
            </a:r>
            <a:r>
              <a:rPr lang="ro-RO" sz="1800" dirty="0" err="1">
                <a:latin typeface="Arial" panose="020B0604020202020204" pitchFamily="34" charset="0"/>
              </a:rPr>
              <a:t>socio</a:t>
            </a:r>
            <a:r>
              <a:rPr lang="ro-RO" sz="1800" dirty="0">
                <a:latin typeface="Arial" panose="020B0604020202020204" pitchFamily="34" charset="0"/>
              </a:rPr>
              <a:t>-profesională, reintegrare familială </a:t>
            </a:r>
            <a:r>
              <a:rPr lang="ro-RO" sz="1800" dirty="0" err="1">
                <a:latin typeface="Arial" panose="020B0604020202020204" pitchFamily="34" charset="0"/>
              </a:rPr>
              <a:t>şi</a:t>
            </a:r>
            <a:r>
              <a:rPr lang="ro-RO" sz="1800" dirty="0">
                <a:latin typeface="Arial" panose="020B0604020202020204" pitchFamily="34" charset="0"/>
              </a:rPr>
              <a:t> comunitară, , a urmărit:</a:t>
            </a:r>
            <a:endParaRPr lang="en-US" sz="1800" dirty="0">
              <a:latin typeface="Arial" panose="020B0604020202020204" pitchFamily="34" charset="0"/>
            </a:endParaRPr>
          </a:p>
          <a:p>
            <a:pPr algn="just" fontAlgn="base">
              <a:lnSpc>
                <a:spcPct val="120000"/>
              </a:lnSpc>
              <a:spcBef>
                <a:spcPts val="0"/>
              </a:spcBef>
              <a:spcAft>
                <a:spcPts val="0"/>
              </a:spcAft>
            </a:pPr>
            <a:r>
              <a:rPr lang="ro-RO" sz="1800" dirty="0">
                <a:latin typeface="Arial" panose="020B0604020202020204" pitchFamily="34" charset="0"/>
              </a:rPr>
              <a:t>- asigurarea de servicii de calitate pentru toate cuplurile mamă-copil  în funcție de nevoile individuale, axat pe prevenirea separării copilului de mamă</a:t>
            </a:r>
            <a:endParaRPr lang="en-US" sz="1800" dirty="0">
              <a:latin typeface="Arial" panose="020B0604020202020204" pitchFamily="34" charset="0"/>
            </a:endParaRPr>
          </a:p>
          <a:p>
            <a:pPr marL="0" algn="just" fontAlgn="base">
              <a:lnSpc>
                <a:spcPct val="120000"/>
              </a:lnSpc>
              <a:spcBef>
                <a:spcPts val="0"/>
              </a:spcBef>
              <a:spcAft>
                <a:spcPts val="0"/>
              </a:spcAft>
            </a:pPr>
            <a:r>
              <a:rPr lang="ro-RO" sz="1800" b="1" dirty="0">
                <a:latin typeface="Arial" panose="020B0604020202020204" pitchFamily="34" charset="0"/>
              </a:rPr>
              <a:t>16  mame si 1 minora gravida </a:t>
            </a:r>
            <a:r>
              <a:rPr lang="ro-RO" sz="1800" b="1" dirty="0" err="1">
                <a:latin typeface="Arial" panose="020B0604020202020204" pitchFamily="34" charset="0"/>
              </a:rPr>
              <a:t>şi</a:t>
            </a:r>
            <a:r>
              <a:rPr lang="ro-RO" sz="1800" b="1" dirty="0">
                <a:latin typeface="Arial" panose="020B0604020202020204" pitchFamily="34" charset="0"/>
              </a:rPr>
              <a:t> un </a:t>
            </a:r>
            <a:r>
              <a:rPr lang="ro-RO" sz="1800" b="1" dirty="0" err="1">
                <a:latin typeface="Arial" panose="020B0604020202020204" pitchFamily="34" charset="0"/>
              </a:rPr>
              <a:t>numar</a:t>
            </a:r>
            <a:r>
              <a:rPr lang="ro-RO" sz="1800" b="1" dirty="0">
                <a:latin typeface="Arial" panose="020B0604020202020204" pitchFamily="34" charset="0"/>
              </a:rPr>
              <a:t>  de  23 de copii</a:t>
            </a:r>
            <a:endParaRPr lang="en-US" sz="1800" b="1" dirty="0">
              <a:latin typeface="Arial" panose="020B0604020202020204" pitchFamily="34" charset="0"/>
            </a:endParaRPr>
          </a:p>
          <a:p>
            <a:pPr marL="0" marR="0" algn="just" fontAlgn="base">
              <a:lnSpc>
                <a:spcPct val="115000"/>
              </a:lnSpc>
              <a:spcAft>
                <a:spcPts val="1000"/>
              </a:spcAft>
            </a:pPr>
            <a:r>
              <a:rPr lang="en-US" sz="1800" b="1" u="sng" kern="150" dirty="0">
                <a:effectLst/>
                <a:latin typeface="Arial" panose="020B0604020202020204" pitchFamily="34" charset="0"/>
                <a:ea typeface="Times New Roman" panose="02020603050405020304" pitchFamily="18" charset="0"/>
              </a:rPr>
              <a:t>LOCUIN</a:t>
            </a:r>
            <a:r>
              <a:rPr lang="ro-RO" sz="1800" b="1" u="sng" kern="150" dirty="0">
                <a:effectLst/>
                <a:latin typeface="Arial" panose="020B0604020202020204" pitchFamily="34" charset="0"/>
                <a:ea typeface="Times New Roman" panose="02020603050405020304" pitchFamily="18" charset="0"/>
              </a:rPr>
              <a:t>ȚA PROTEJATĂ PENTRU PERSOANELE VICTIME ALE VIOLENȚEI DOMESTICE ”VENUS”</a:t>
            </a:r>
            <a:endParaRPr lang="en-US" sz="1800" dirty="0">
              <a:effectLst/>
              <a:latin typeface="Times New Roman" panose="02020603050405020304" pitchFamily="18" charset="0"/>
              <a:ea typeface="Times New Roman" panose="02020603050405020304" pitchFamily="18" charset="0"/>
            </a:endParaRPr>
          </a:p>
          <a:p>
            <a:pPr marL="0" marR="0" algn="just">
              <a:lnSpc>
                <a:spcPct val="120000"/>
              </a:lnSpc>
              <a:spcBef>
                <a:spcPts val="0"/>
              </a:spcBef>
              <a:spcAft>
                <a:spcPts val="0"/>
              </a:spcAft>
            </a:pPr>
            <a:r>
              <a:rPr lang="ro-RO" sz="1800" b="1" dirty="0">
                <a:effectLst/>
                <a:latin typeface="Arial" panose="020B0604020202020204" pitchFamily="34" charset="0"/>
                <a:ea typeface="Times New Roman" panose="02020603050405020304" pitchFamily="18" charset="0"/>
              </a:rPr>
              <a:t>9 admiteri </a:t>
            </a:r>
            <a:r>
              <a:rPr lang="ro-RO" sz="1800" dirty="0">
                <a:effectLst/>
                <a:latin typeface="Arial" panose="020B0604020202020204" pitchFamily="34" charset="0"/>
                <a:ea typeface="Times New Roman" panose="02020603050405020304" pitchFamily="18" charset="0"/>
              </a:rPr>
              <a:t>prin Decizia Directorului General.</a:t>
            </a:r>
            <a:endParaRPr lang="en-US" sz="1800" dirty="0">
              <a:effectLst/>
              <a:latin typeface="Times New Roman" panose="02020603050405020304" pitchFamily="18" charset="0"/>
              <a:ea typeface="Times New Roman" panose="02020603050405020304" pitchFamily="18" charset="0"/>
            </a:endParaRPr>
          </a:p>
          <a:p>
            <a:pPr marL="0" marR="0" algn="just">
              <a:lnSpc>
                <a:spcPct val="120000"/>
              </a:lnSpc>
              <a:spcBef>
                <a:spcPts val="0"/>
              </a:spcBef>
              <a:spcAft>
                <a:spcPts val="0"/>
              </a:spcAft>
            </a:pPr>
            <a:r>
              <a:rPr lang="ro-RO" sz="1800" dirty="0">
                <a:effectLst/>
                <a:latin typeface="Arial" panose="020B0604020202020204" pitchFamily="34" charset="0"/>
                <a:ea typeface="Times New Roman" panose="02020603050405020304" pitchFamily="18" charset="0"/>
              </a:rPr>
              <a:t>Toate femeile  asupra cărora a fost exercitată o formă de violență  au beneficiat de consiliere socială, consiliere psihologică, efectuată de către specialiștii din cadrul serviciului.</a:t>
            </a:r>
            <a:endParaRPr lang="en-US" sz="1800" dirty="0">
              <a:effectLst/>
              <a:latin typeface="Times New Roman" panose="02020603050405020304" pitchFamily="18" charset="0"/>
              <a:ea typeface="Times New Roman" panose="02020603050405020304" pitchFamily="18" charset="0"/>
            </a:endParaRPr>
          </a:p>
          <a:p>
            <a:pPr marL="342900" marR="0" lvl="0" indent="-342900" algn="just">
              <a:lnSpc>
                <a:spcPct val="120000"/>
              </a:lnSpc>
              <a:spcBef>
                <a:spcPts val="0"/>
              </a:spcBef>
              <a:spcAft>
                <a:spcPts val="0"/>
              </a:spcAft>
              <a:buFont typeface="Symbol" panose="05050102010706020507" pitchFamily="18" charset="2"/>
              <a:buChar char=""/>
              <a:tabLst>
                <a:tab pos="0" algn="l"/>
                <a:tab pos="685800" algn="l"/>
              </a:tabLst>
            </a:pPr>
            <a:r>
              <a:rPr lang="ro-RO" sz="1800" dirty="0">
                <a:effectLst/>
                <a:latin typeface="Arial" panose="020B0604020202020204" pitchFamily="34" charset="0"/>
                <a:ea typeface="Times New Roman" panose="02020603050405020304" pitchFamily="18" charset="0"/>
              </a:rPr>
              <a:t>De asemenea victimele violenței domestice au fost sprijinite în procedura de obținere/prelungire a ordinelor de protecție și au beneficiat de consiliere </a:t>
            </a:r>
            <a:r>
              <a:rPr lang="ro-RO" sz="1800" dirty="0" err="1">
                <a:effectLst/>
                <a:latin typeface="Arial" panose="020B0604020202020204" pitchFamily="34" charset="0"/>
                <a:ea typeface="Times New Roman" panose="02020603050405020304" pitchFamily="18" charset="0"/>
              </a:rPr>
              <a:t>psiho</a:t>
            </a:r>
            <a:r>
              <a:rPr lang="ro-RO" sz="1800" dirty="0">
                <a:effectLst/>
                <a:latin typeface="Arial" panose="020B0604020202020204" pitchFamily="34" charset="0"/>
                <a:ea typeface="Times New Roman" panose="02020603050405020304" pitchFamily="18" charset="0"/>
              </a:rPr>
              <a:t>-socială efectuată de către specialiștii din cadrul serviciului.</a:t>
            </a:r>
            <a:endParaRPr lang="en-US" sz="1800" dirty="0">
              <a:effectLst/>
              <a:latin typeface="Times New Roman" panose="02020603050405020304" pitchFamily="18" charset="0"/>
              <a:ea typeface="Times New Roman" panose="02020603050405020304" pitchFamily="18" charset="0"/>
            </a:endParaRPr>
          </a:p>
          <a:p>
            <a:pPr marL="342900" marR="0" lvl="0" indent="-342900" algn="just">
              <a:lnSpc>
                <a:spcPct val="120000"/>
              </a:lnSpc>
              <a:spcBef>
                <a:spcPts val="0"/>
              </a:spcBef>
              <a:spcAft>
                <a:spcPts val="0"/>
              </a:spcAft>
              <a:buFont typeface="Symbol" panose="05050102010706020507" pitchFamily="18" charset="2"/>
              <a:buChar char=""/>
              <a:tabLst>
                <a:tab pos="0" algn="l"/>
                <a:tab pos="685800" algn="l"/>
              </a:tabLst>
            </a:pPr>
            <a:r>
              <a:rPr lang="ro-RO" sz="1800" dirty="0">
                <a:effectLst/>
                <a:latin typeface="Arial" panose="020B0604020202020204" pitchFamily="34" charset="0"/>
                <a:ea typeface="Times New Roman" panose="02020603050405020304" pitchFamily="18" charset="0"/>
              </a:rPr>
              <a:t>De asemenea victimele violenței domestice au fost sprijinite în procedura de obținere a unor beneficii sociale, cei cu copii minori au fost ajutate în identificarea unor instituții de învățământ.</a:t>
            </a:r>
            <a:endParaRPr lang="en-US" sz="1800" dirty="0">
              <a:effectLst/>
              <a:latin typeface="Times New Roman" panose="02020603050405020304" pitchFamily="18" charset="0"/>
              <a:ea typeface="Times New Roman" panose="02020603050405020304" pitchFamily="18" charset="0"/>
            </a:endParaRPr>
          </a:p>
          <a:p>
            <a:r>
              <a:rPr lang="ro-RO" sz="1800" dirty="0">
                <a:effectLst/>
                <a:latin typeface="Arial" panose="020B0604020202020204" pitchFamily="34" charset="0"/>
                <a:ea typeface="Times New Roman" panose="02020603050405020304" pitchFamily="18" charset="0"/>
              </a:rPr>
              <a:t>Victimele violenței domestice au fost ajutate </a:t>
            </a:r>
            <a:r>
              <a:rPr lang="hu-HU" sz="1800" dirty="0">
                <a:effectLst/>
                <a:latin typeface="Arial" panose="020B0604020202020204" pitchFamily="34" charset="0"/>
                <a:ea typeface="Times New Roman" panose="02020603050405020304" pitchFamily="18" charset="0"/>
              </a:rPr>
              <a:t>/ consiliate </a:t>
            </a:r>
            <a:r>
              <a:rPr lang="ro-RO" sz="1800" dirty="0">
                <a:effectLst/>
                <a:latin typeface="Arial" panose="020B0604020202020204" pitchFamily="34" charset="0"/>
                <a:ea typeface="Times New Roman" panose="02020603050405020304" pitchFamily="18" charset="0"/>
              </a:rPr>
              <a:t>în procesul de divorț.</a:t>
            </a:r>
            <a:endParaRPr lang="en-US" sz="1800" dirty="0">
              <a:effectLst/>
              <a:latin typeface="Arial" panose="020B0604020202020204" pitchFamily="34" charset="0"/>
              <a:ea typeface="Times New Roman" panose="02020603050405020304" pitchFamily="18" charset="0"/>
            </a:endParaRPr>
          </a:p>
          <a:p>
            <a:pPr marL="342900" marR="0" lvl="0" indent="-342900" algn="just">
              <a:lnSpc>
                <a:spcPct val="120000"/>
              </a:lnSpc>
              <a:spcBef>
                <a:spcPts val="0"/>
              </a:spcBef>
              <a:spcAft>
                <a:spcPts val="0"/>
              </a:spcAft>
              <a:buFont typeface="Symbol" panose="05050102010706020507" pitchFamily="18" charset="2"/>
              <a:buChar char=""/>
              <a:tabLst>
                <a:tab pos="0" algn="l"/>
                <a:tab pos="685800" algn="l"/>
              </a:tabLst>
            </a:pPr>
            <a:endParaRPr lang="en-US" sz="14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458824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6459411-7DD8-25DF-D7FA-E676D20FFD36}"/>
              </a:ext>
            </a:extLst>
          </p:cNvPr>
          <p:cNvSpPr>
            <a:spLocks noGrp="1"/>
          </p:cNvSpPr>
          <p:nvPr>
            <p:ph type="title"/>
          </p:nvPr>
        </p:nvSpPr>
        <p:spPr/>
        <p:txBody>
          <a:bodyPr anchor="ctr">
            <a:normAutofit/>
          </a:bodyPr>
          <a:lstStyle/>
          <a:p>
            <a:r>
              <a:rPr kumimoji="0" lang="ro-RO" b="1" i="0" u="none" strike="noStrike" kern="1200" cap="none" spc="0" normalizeH="0" baseline="0" noProof="0" dirty="0">
                <a:ln>
                  <a:noFill/>
                </a:ln>
                <a:effectLst/>
                <a:uLnTx/>
                <a:uFillTx/>
              </a:rPr>
              <a:t>DOMENIU - ABUZ ASUPRA COPILULUI, VIOLENŢĂ DOMESTICĂ</a:t>
            </a:r>
            <a:endParaRPr lang="en-US" dirty="0"/>
          </a:p>
        </p:txBody>
      </p:sp>
      <p:sp>
        <p:nvSpPr>
          <p:cNvPr id="3" name="Substituent conținut 2">
            <a:extLst>
              <a:ext uri="{FF2B5EF4-FFF2-40B4-BE49-F238E27FC236}">
                <a16:creationId xmlns:a16="http://schemas.microsoft.com/office/drawing/2014/main" id="{4A1B4CAD-8DF7-9FC5-DD33-17459A65977A}"/>
              </a:ext>
            </a:extLst>
          </p:cNvPr>
          <p:cNvSpPr>
            <a:spLocks noGrp="1"/>
          </p:cNvSpPr>
          <p:nvPr>
            <p:ph sz="half" idx="1"/>
          </p:nvPr>
        </p:nvSpPr>
        <p:spPr/>
        <p:txBody>
          <a:bodyPr>
            <a:normAutofit fontScale="77500" lnSpcReduction="20000"/>
          </a:bodyPr>
          <a:lstStyle/>
          <a:p>
            <a:pPr marL="57150" marR="0"/>
            <a:r>
              <a:rPr lang="ro-RO" sz="1900" kern="1200" dirty="0">
                <a:effectLst/>
              </a:rPr>
              <a:t>Promovarea parteneriatului si a colaborării </a:t>
            </a:r>
            <a:r>
              <a:rPr lang="ro-RO" sz="1900" kern="1200" dirty="0" err="1">
                <a:effectLst/>
              </a:rPr>
              <a:t>interinstituţionale</a:t>
            </a:r>
            <a:r>
              <a:rPr lang="ro-RO" sz="1900" kern="1200" dirty="0">
                <a:effectLst/>
              </a:rPr>
              <a:t> în vederea realizării de </a:t>
            </a:r>
            <a:r>
              <a:rPr lang="ro-RO" sz="1900" kern="1200" dirty="0" err="1">
                <a:effectLst/>
              </a:rPr>
              <a:t>acţiuni</a:t>
            </a:r>
            <a:r>
              <a:rPr lang="ro-RO" sz="1900" kern="1200" dirty="0">
                <a:effectLst/>
              </a:rPr>
              <a:t> comune în domeniu de resort:</a:t>
            </a:r>
            <a:endParaRPr lang="en-US" sz="1900" dirty="0">
              <a:effectLst/>
            </a:endParaRPr>
          </a:p>
          <a:p>
            <a:pPr marL="342900" marR="0" lvl="0" indent="-342900">
              <a:spcAft>
                <a:spcPts val="800"/>
              </a:spcAft>
              <a:buFont typeface="Times New Roman" panose="02020603050405020304" pitchFamily="18" charset="0"/>
              <a:buChar char="-"/>
              <a:tabLst>
                <a:tab pos="1028700" algn="l"/>
              </a:tabLst>
            </a:pPr>
            <a:r>
              <a:rPr lang="ro-RO" sz="1900" kern="1200" dirty="0">
                <a:effectLst/>
              </a:rPr>
              <a:t>  DGASPC Satu Mare este partener în grupul de lucru implementat  de către Inspectoratul Județean de Poliție Satu Mare la nivel județean și care are mai multe acțiuni comune conform Planului Județean Comun de Acțiune - pe palierul de prevenire și combatere a consumului de droguri / alte substanțe cu efect </a:t>
            </a:r>
            <a:r>
              <a:rPr lang="ro-RO" sz="1900" kern="1200" dirty="0" err="1">
                <a:effectLst/>
              </a:rPr>
              <a:t>psihoactiv</a:t>
            </a:r>
            <a:r>
              <a:rPr lang="ro-RO" sz="1900" kern="1200" dirty="0">
                <a:effectLst/>
              </a:rPr>
              <a:t> – risc major la adresa siguranței individuale și naționale.</a:t>
            </a:r>
            <a:endParaRPr lang="en-US" sz="1900" kern="1200" dirty="0">
              <a:effectLst/>
            </a:endParaRPr>
          </a:p>
          <a:p>
            <a:pPr marL="342900" indent="-342900">
              <a:buFont typeface="Times New Roman" panose="02020603050405020304" pitchFamily="18" charset="0"/>
              <a:buChar char="-"/>
              <a:tabLst>
                <a:tab pos="1028700" algn="l"/>
              </a:tabLst>
            </a:pPr>
            <a:r>
              <a:rPr lang="ro-RO" sz="1800" kern="1200" dirty="0">
                <a:effectLst/>
                <a:latin typeface="Arial" panose="020B0604020202020204" pitchFamily="34" charset="0"/>
                <a:ea typeface="+mn-ea"/>
              </a:rPr>
              <a:t>DGASPC Satu Mare prin serviciul de specialitate  - Serviciul de intervenție în situații de abuz, violență în familie, trafic și alte situații de urgență în domeniul asistenței sociale împreună cu membrii comisiei interinstituționale pentru monitorizarea implementării măsurilor prevăzute în PTCA pentru siguranță școlară al județului Satu Mare și modalitatea de intervenție prin cooperare interinstituțională în cazul sesizărilor privind producerea unui eveniment în incinta și/sau zona adiacentă unităților de </a:t>
            </a:r>
            <a:r>
              <a:rPr lang="ro-RO" sz="1800" kern="1200" dirty="0" err="1">
                <a:effectLst/>
                <a:latin typeface="Arial" panose="020B0604020202020204" pitchFamily="34" charset="0"/>
                <a:ea typeface="+mn-ea"/>
              </a:rPr>
              <a:t>învătământ</a:t>
            </a:r>
            <a:r>
              <a:rPr lang="ro-RO" sz="1800" kern="1200" dirty="0">
                <a:effectLst/>
                <a:latin typeface="Arial" panose="020B0604020202020204" pitchFamily="34" charset="0"/>
                <a:ea typeface="+mn-ea"/>
              </a:rPr>
              <a:t> au participat la  întâlnirii semestriale de lucru  și la campaniile de prevenire și  intervenții interinstituționale. </a:t>
            </a:r>
            <a:endParaRPr lang="en-US" sz="1800" dirty="0">
              <a:effectLst/>
              <a:latin typeface="Times New Roman" panose="02020603050405020304" pitchFamily="18" charset="0"/>
              <a:ea typeface="Times New Roman" panose="02020603050405020304" pitchFamily="18" charset="0"/>
            </a:endParaRPr>
          </a:p>
          <a:p>
            <a:pPr marL="342900" marR="0" lvl="0" indent="-342900">
              <a:spcAft>
                <a:spcPts val="800"/>
              </a:spcAft>
              <a:buFont typeface="Times New Roman" panose="02020603050405020304" pitchFamily="18" charset="0"/>
              <a:buChar char="-"/>
              <a:tabLst>
                <a:tab pos="1028700" algn="l"/>
              </a:tabLst>
            </a:pPr>
            <a:endParaRPr lang="en-US" sz="1900" dirty="0">
              <a:effectLst/>
            </a:endParaRPr>
          </a:p>
          <a:p>
            <a:endParaRPr lang="en-US" sz="1900" dirty="0"/>
          </a:p>
        </p:txBody>
      </p:sp>
      <p:pic>
        <p:nvPicPr>
          <p:cNvPr id="2060" name="Picture 3">
            <a:extLst>
              <a:ext uri="{FF2B5EF4-FFF2-40B4-BE49-F238E27FC236}">
                <a16:creationId xmlns:a16="http://schemas.microsoft.com/office/drawing/2014/main" id="{65416E47-D043-D76D-9A95-E54F945634B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5246" y="2192821"/>
            <a:ext cx="2512628" cy="17659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1" name="Picture 8" descr="A group of people in a train&#10;&#10;Description automatically generated">
            <a:extLst>
              <a:ext uri="{FF2B5EF4-FFF2-40B4-BE49-F238E27FC236}">
                <a16:creationId xmlns:a16="http://schemas.microsoft.com/office/drawing/2014/main" id="{D2A7B0C3-14E6-F255-C455-983BA7E57E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3137" y="1790700"/>
            <a:ext cx="2316163" cy="1765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5">
            <a:extLst>
              <a:ext uri="{FF2B5EF4-FFF2-40B4-BE49-F238E27FC236}">
                <a16:creationId xmlns:a16="http://schemas.microsoft.com/office/drawing/2014/main" id="{B5FB5CE4-2EB4-A52E-112A-9DF389E024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4724" y="4096068"/>
            <a:ext cx="2536825"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 descr="A group of people in a classroom&#10;&#10;Description automatically generated">
            <a:extLst>
              <a:ext uri="{FF2B5EF4-FFF2-40B4-BE49-F238E27FC236}">
                <a16:creationId xmlns:a16="http://schemas.microsoft.com/office/drawing/2014/main" id="{3EBF910F-75F7-3F28-F5EE-AFD8A3F4C5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1549" y="3833336"/>
            <a:ext cx="230187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3" descr="A group of people standing together outside a building&#10;&#10;Description automatically generated">
            <a:extLst>
              <a:ext uri="{FF2B5EF4-FFF2-40B4-BE49-F238E27FC236}">
                <a16:creationId xmlns:a16="http://schemas.microsoft.com/office/drawing/2014/main" id="{E9D9BC5B-FACC-3B66-5667-A646F826B0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3363" y="5303837"/>
            <a:ext cx="2065337"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6167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ă">
  <a:themeElements>
    <a:clrScheme name="Integrală">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ă">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ă">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30005B-6102-4F3C-A26F-485DF1BF971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2BC90B52-91C7-4BE9-8AE0-180FFFE110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60708A-6461-4D7F-883F-7E25D731D326}">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Integral</Template>
  <TotalTime>195</TotalTime>
  <Words>4326</Words>
  <Application>Microsoft Office PowerPoint</Application>
  <PresentationFormat>Ecran lat</PresentationFormat>
  <Paragraphs>594</Paragraphs>
  <Slides>27</Slides>
  <Notes>3</Notes>
  <HiddenSlides>0</HiddenSlides>
  <MMClips>0</MMClips>
  <ScaleCrop>false</ScaleCrop>
  <HeadingPairs>
    <vt:vector size="8" baseType="variant">
      <vt:variant>
        <vt:lpstr>Fonturi utilizate</vt:lpstr>
      </vt:variant>
      <vt:variant>
        <vt:i4>10</vt:i4>
      </vt:variant>
      <vt:variant>
        <vt:lpstr>Temă</vt:lpstr>
      </vt:variant>
      <vt:variant>
        <vt:i4>1</vt:i4>
      </vt:variant>
      <vt:variant>
        <vt:lpstr>Servere OLE încorporate</vt:lpstr>
      </vt:variant>
      <vt:variant>
        <vt:i4>1</vt:i4>
      </vt:variant>
      <vt:variant>
        <vt:lpstr>Titluri diapozitive</vt:lpstr>
      </vt:variant>
      <vt:variant>
        <vt:i4>27</vt:i4>
      </vt:variant>
    </vt:vector>
  </HeadingPairs>
  <TitlesOfParts>
    <vt:vector size="39" baseType="lpstr">
      <vt:lpstr>Aptos</vt:lpstr>
      <vt:lpstr>Arial</vt:lpstr>
      <vt:lpstr>Avenir Next LT Pro</vt:lpstr>
      <vt:lpstr>Calibri</vt:lpstr>
      <vt:lpstr>Symbol</vt:lpstr>
      <vt:lpstr>Times New Roman</vt:lpstr>
      <vt:lpstr>Tw Cen MT</vt:lpstr>
      <vt:lpstr>Tw Cen MT Condensed</vt:lpstr>
      <vt:lpstr>Wingdings</vt:lpstr>
      <vt:lpstr>Wingdings 3</vt:lpstr>
      <vt:lpstr>Integrală</vt:lpstr>
      <vt:lpstr>Chart</vt:lpstr>
      <vt:lpstr>   </vt:lpstr>
      <vt:lpstr>Continut</vt:lpstr>
      <vt:lpstr>DOMENIUL DE INTERVENȚIE PROTECȚIA COPILULUI</vt:lpstr>
      <vt:lpstr>DOMENIUL DE INTERVENȚIE PROTECȚIA COPILULUI</vt:lpstr>
      <vt:lpstr>DOMENIUL DE INTERVENȚIE PROTECȚIA COPILULUI</vt:lpstr>
      <vt:lpstr>DOMENIUL DE INTERVENȚIE PROTECȚIA COPILULUI</vt:lpstr>
      <vt:lpstr>DOMENIU - ABUZ ASUPRA COPILULUI, VIOLENŢĂ DOMESTICĂ</vt:lpstr>
      <vt:lpstr>DOMENIU - ABUZ ASUPRA COPILULUI, VIOLENŢĂ DOMESTICĂ</vt:lpstr>
      <vt:lpstr>DOMENIU - ABUZ ASUPRA COPILULUI, VIOLENŢĂ DOMESTICĂ</vt:lpstr>
      <vt:lpstr>DOMENIU - ABUZ ASUPRA COPILULUI, VIOLENŢĂ DOMESTICĂ</vt:lpstr>
      <vt:lpstr>7 servicii sociale rezidențiale destinate persoanelor adulte cu dizabilități (4 CIA, 1 CABR și 2 LMP), cu un efectiv de 227 beneficiari  și Căminul pentru persoane Vârstnice ,,Șansa,, Satu Mare  înființat prin  Hotărârea  nr.30/27.02.2023  cu o capacitate de 150 locuri. Centru de recuperare de tip ambulatoriu  ,,Sf. Spiridon”</vt:lpstr>
      <vt:lpstr>Strategia națională privind prevenirea instituționalizării persoanelor adulte cu dizabilități și accelerarea procesului de dezinstituționalizare pentru perioada 2022-2030</vt:lpstr>
      <vt:lpstr>EVALUARE COMPLEXĂ ÎN DOMENIUL ASISTENȚEI SOCIALE evaluare medicală, evaluare psihologică, evaluare socială) în vederea intocmirii raportului cu propunerea referitoare la încadrarea/neîncadrarea într-un grad de handicap, intocmirea de către echipa multidisciplinară a planului individual de servicii, analiza documentelor necesare in vederea evaluarii, informarea persoanelor cu dizabilitați/a aparținătorilor cu privire la data evaluării. </vt:lpstr>
      <vt:lpstr>Evaluare Complexă a Copilului</vt:lpstr>
      <vt:lpstr>Asigurarea fondurilor necesare pentru buna funcționare a sistemului județean de protecție </vt:lpstr>
      <vt:lpstr>Prezentare PowerPoint</vt:lpstr>
      <vt:lpstr>Prezentare PowerPoint</vt:lpstr>
      <vt:lpstr>Prezentare PowerPoint</vt:lpstr>
      <vt:lpstr>Prezentare PowerPoint</vt:lpstr>
      <vt:lpstr>Servicii sociale propuse spre a fi înfiinţate </vt:lpstr>
      <vt:lpstr>Programul anual de contractare a serviciilor sociale din fonduri publice,  în baza Legii nr. 350/2005 privind regimul finanţărilor nerambursabile  din fonduri publice alocate pentru activităţi nonprofit de interes general, cu modificările şi completările ulterioare.  </vt:lpstr>
      <vt:lpstr>DOMENIUL PRIORITAR – COPII </vt:lpstr>
      <vt:lpstr>DOMENIUL PRIORITAR – ADULȚI CU DIZABILITĂȚI </vt:lpstr>
      <vt:lpstr>DOMENIUL PRIORITAR – PERSOANE VÂRSTNICE </vt:lpstr>
      <vt:lpstr>DOMENIU PRIORITAR- persoane în risc de sărăcie  </vt:lpstr>
      <vt:lpstr>Planificarea activităţilor de informare a publicului cu privire la serviciile sociale existente la nivel local/ judeţean în conformitate cu prevederile art. 6 din Hotărârea Guvernului nr. 797 /2017 </vt:lpstr>
      <vt:lpstr>Prezentare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DragosMariana</dc:creator>
  <cp:lastModifiedBy>DragosMariana</cp:lastModifiedBy>
  <cp:revision>18</cp:revision>
  <dcterms:created xsi:type="dcterms:W3CDTF">2025-01-15T18:38:04Z</dcterms:created>
  <dcterms:modified xsi:type="dcterms:W3CDTF">2025-01-17T10:45:46Z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